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6"/>
  </p:notesMasterIdLst>
  <p:handoutMasterIdLst>
    <p:handoutMasterId r:id="rId37"/>
  </p:handoutMasterIdLst>
  <p:sldIdLst>
    <p:sldId id="263" r:id="rId2"/>
    <p:sldId id="316" r:id="rId3"/>
    <p:sldId id="317" r:id="rId4"/>
    <p:sldId id="318" r:id="rId5"/>
    <p:sldId id="274" r:id="rId6"/>
    <p:sldId id="275" r:id="rId7"/>
    <p:sldId id="276" r:id="rId8"/>
    <p:sldId id="277" r:id="rId9"/>
    <p:sldId id="315" r:id="rId10"/>
    <p:sldId id="279" r:id="rId11"/>
    <p:sldId id="280" r:id="rId12"/>
    <p:sldId id="310" r:id="rId13"/>
    <p:sldId id="309" r:id="rId14"/>
    <p:sldId id="281" r:id="rId15"/>
    <p:sldId id="311" r:id="rId16"/>
    <p:sldId id="312" r:id="rId17"/>
    <p:sldId id="313" r:id="rId18"/>
    <p:sldId id="314" r:id="rId19"/>
    <p:sldId id="303" r:id="rId20"/>
    <p:sldId id="287" r:id="rId21"/>
    <p:sldId id="305" r:id="rId22"/>
    <p:sldId id="320" r:id="rId23"/>
    <p:sldId id="322" r:id="rId24"/>
    <p:sldId id="323" r:id="rId25"/>
    <p:sldId id="291" r:id="rId26"/>
    <p:sldId id="292" r:id="rId27"/>
    <p:sldId id="306" r:id="rId28"/>
    <p:sldId id="295" r:id="rId29"/>
    <p:sldId id="296" r:id="rId30"/>
    <p:sldId id="307" r:id="rId31"/>
    <p:sldId id="299" r:id="rId32"/>
    <p:sldId id="300" r:id="rId33"/>
    <p:sldId id="308" r:id="rId34"/>
    <p:sldId id="27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3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3" autoAdjust="0"/>
    <p:restoredTop sz="90881" autoAdjust="0"/>
  </p:normalViewPr>
  <p:slideViewPr>
    <p:cSldViewPr>
      <p:cViewPr varScale="1">
        <p:scale>
          <a:sx n="88" d="100"/>
          <a:sy n="88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086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7BADA-6266-4809-9561-A5F64A56248F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2F4116-E1E3-4305-A046-FDD04F77549D}">
      <dgm:prSet phldrT="[Text]"/>
      <dgm:spPr/>
      <dgm:t>
        <a:bodyPr/>
        <a:lstStyle/>
        <a:p>
          <a:r>
            <a:rPr lang="en-US" dirty="0" smtClean="0"/>
            <a:t>SWOT</a:t>
          </a:r>
          <a:endParaRPr lang="en-US" dirty="0"/>
        </a:p>
      </dgm:t>
    </dgm:pt>
    <dgm:pt modelId="{B2EDCBF3-CFFC-4B7F-BF51-C9D3EDEC3F58}" type="parTrans" cxnId="{C92731F8-8218-4CF9-9F01-5F32B3CF124B}">
      <dgm:prSet/>
      <dgm:spPr/>
      <dgm:t>
        <a:bodyPr/>
        <a:lstStyle/>
        <a:p>
          <a:endParaRPr lang="en-US"/>
        </a:p>
      </dgm:t>
    </dgm:pt>
    <dgm:pt modelId="{5C55C03C-32E8-49F2-B027-95A1653D67E3}" type="sibTrans" cxnId="{C92731F8-8218-4CF9-9F01-5F32B3CF124B}">
      <dgm:prSet/>
      <dgm:spPr/>
      <dgm:t>
        <a:bodyPr/>
        <a:lstStyle/>
        <a:p>
          <a:endParaRPr lang="en-US"/>
        </a:p>
      </dgm:t>
    </dgm:pt>
    <dgm:pt modelId="{8C47FEB0-40F7-4690-AAC8-7D022A8B07BF}">
      <dgm:prSet phldrT="[Text]" custT="1"/>
      <dgm:spPr>
        <a:solidFill>
          <a:srgbClr val="5C9F3B"/>
        </a:solidFill>
      </dgm:spPr>
      <dgm:t>
        <a:bodyPr/>
        <a:lstStyle/>
        <a:p>
          <a:endParaRPr lang="en-US" sz="5400" dirty="0"/>
        </a:p>
      </dgm:t>
    </dgm:pt>
    <dgm:pt modelId="{7DA5CEDF-1BA9-437F-8C92-CA9627CBC8BD}" type="parTrans" cxnId="{AA4C7753-D7BC-469F-B6F4-83FD0B2AEC84}">
      <dgm:prSet/>
      <dgm:spPr/>
      <dgm:t>
        <a:bodyPr/>
        <a:lstStyle/>
        <a:p>
          <a:endParaRPr lang="en-US"/>
        </a:p>
      </dgm:t>
    </dgm:pt>
    <dgm:pt modelId="{13B4AE9B-59ED-41F5-9ED0-4CF43BEA2951}" type="sibTrans" cxnId="{AA4C7753-D7BC-469F-B6F4-83FD0B2AEC84}">
      <dgm:prSet/>
      <dgm:spPr/>
      <dgm:t>
        <a:bodyPr/>
        <a:lstStyle/>
        <a:p>
          <a:endParaRPr lang="en-US"/>
        </a:p>
      </dgm:t>
    </dgm:pt>
    <dgm:pt modelId="{1E10B77F-6C0B-4046-9AB6-D013776D73D6}">
      <dgm:prSet phldrT="[Text]"/>
      <dgm:spPr>
        <a:solidFill>
          <a:srgbClr val="BF2B2F"/>
        </a:solidFill>
      </dgm:spPr>
      <dgm:t>
        <a:bodyPr/>
        <a:lstStyle/>
        <a:p>
          <a:endParaRPr lang="en-US" dirty="0"/>
        </a:p>
      </dgm:t>
    </dgm:pt>
    <dgm:pt modelId="{F76C1784-166C-41DB-86C6-B78D963C0AFE}" type="parTrans" cxnId="{7D15FF68-9BF9-4DDE-ACAC-FD2DD22F07CD}">
      <dgm:prSet/>
      <dgm:spPr/>
      <dgm:t>
        <a:bodyPr/>
        <a:lstStyle/>
        <a:p>
          <a:endParaRPr lang="en-US"/>
        </a:p>
      </dgm:t>
    </dgm:pt>
    <dgm:pt modelId="{161F9842-E04D-4895-AD6C-78F26635ED36}" type="sibTrans" cxnId="{7D15FF68-9BF9-4DDE-ACAC-FD2DD22F07CD}">
      <dgm:prSet/>
      <dgm:spPr/>
      <dgm:t>
        <a:bodyPr/>
        <a:lstStyle/>
        <a:p>
          <a:endParaRPr lang="en-US"/>
        </a:p>
      </dgm:t>
    </dgm:pt>
    <dgm:pt modelId="{333BA8CB-CE9D-4DF4-B810-921A348CFC68}">
      <dgm:prSet phldrT="[Text]"/>
      <dgm:spPr>
        <a:solidFill>
          <a:srgbClr val="D96727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39C621-6929-400A-8A3C-51158EE8C128}" type="parTrans" cxnId="{93B01B08-5511-4D4B-90AA-3962F889F087}">
      <dgm:prSet/>
      <dgm:spPr/>
      <dgm:t>
        <a:bodyPr/>
        <a:lstStyle/>
        <a:p>
          <a:endParaRPr lang="en-US"/>
        </a:p>
      </dgm:t>
    </dgm:pt>
    <dgm:pt modelId="{0132384C-D24C-4A6E-950E-4ABB596528AB}" type="sibTrans" cxnId="{93B01B08-5511-4D4B-90AA-3962F889F087}">
      <dgm:prSet/>
      <dgm:spPr/>
      <dgm:t>
        <a:bodyPr/>
        <a:lstStyle/>
        <a:p>
          <a:endParaRPr lang="en-US"/>
        </a:p>
      </dgm:t>
    </dgm:pt>
    <dgm:pt modelId="{44E37D1C-24DF-4838-9AB7-A2CE988730B5}">
      <dgm:prSet phldrT="[Text]" custT="1"/>
      <dgm:spPr>
        <a:solidFill>
          <a:srgbClr val="006F96"/>
        </a:solidFill>
      </dgm:spPr>
      <dgm:t>
        <a:bodyPr/>
        <a:lstStyle/>
        <a:p>
          <a:endParaRPr lang="en-US" sz="9600" dirty="0"/>
        </a:p>
      </dgm:t>
    </dgm:pt>
    <dgm:pt modelId="{4C5AAB09-6757-47B2-8122-378E07879847}" type="sibTrans" cxnId="{8E4D3E9E-36BC-4808-86E9-5ABD61E6B76A}">
      <dgm:prSet/>
      <dgm:spPr/>
      <dgm:t>
        <a:bodyPr/>
        <a:lstStyle/>
        <a:p>
          <a:endParaRPr lang="en-US"/>
        </a:p>
      </dgm:t>
    </dgm:pt>
    <dgm:pt modelId="{34ACC716-DBDF-4C60-8582-05980567525E}" type="parTrans" cxnId="{8E4D3E9E-36BC-4808-86E9-5ABD61E6B76A}">
      <dgm:prSet/>
      <dgm:spPr/>
      <dgm:t>
        <a:bodyPr/>
        <a:lstStyle/>
        <a:p>
          <a:endParaRPr lang="en-US"/>
        </a:p>
      </dgm:t>
    </dgm:pt>
    <dgm:pt modelId="{69F9FC77-CD1D-4414-9919-1F552DAE3192}" type="pres">
      <dgm:prSet presAssocID="{5F57BADA-6266-4809-9561-A5F64A56248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F6E34-0EF9-4DA2-926D-A50B89830A04}" type="pres">
      <dgm:prSet presAssocID="{5F57BADA-6266-4809-9561-A5F64A56248F}" presName="matrix" presStyleCnt="0"/>
      <dgm:spPr/>
    </dgm:pt>
    <dgm:pt modelId="{699DC444-DDD2-4A8A-9462-43A1471FBBE5}" type="pres">
      <dgm:prSet presAssocID="{5F57BADA-6266-4809-9561-A5F64A56248F}" presName="tile1" presStyleLbl="node1" presStyleIdx="0" presStyleCnt="4" custLinFactNeighborX="-10597" custLinFactNeighborY="-2453"/>
      <dgm:spPr/>
      <dgm:t>
        <a:bodyPr/>
        <a:lstStyle/>
        <a:p>
          <a:endParaRPr lang="en-US"/>
        </a:p>
      </dgm:t>
    </dgm:pt>
    <dgm:pt modelId="{D932FC18-85F7-4495-BAE7-215E6035A3EF}" type="pres">
      <dgm:prSet presAssocID="{5F57BADA-6266-4809-9561-A5F64A56248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B6442-1BB4-47EE-9B3F-BC2A9F091610}" type="pres">
      <dgm:prSet presAssocID="{5F57BADA-6266-4809-9561-A5F64A56248F}" presName="tile2" presStyleLbl="node1" presStyleIdx="1" presStyleCnt="4" custLinFactNeighborX="386" custLinFactNeighborY="190"/>
      <dgm:spPr/>
      <dgm:t>
        <a:bodyPr/>
        <a:lstStyle/>
        <a:p>
          <a:endParaRPr lang="en-US"/>
        </a:p>
      </dgm:t>
    </dgm:pt>
    <dgm:pt modelId="{8220EA1D-EC4A-41FB-B07B-AD763CE531A6}" type="pres">
      <dgm:prSet presAssocID="{5F57BADA-6266-4809-9561-A5F64A56248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48E84-585D-4428-82DA-A1FB562A55F4}" type="pres">
      <dgm:prSet presAssocID="{5F57BADA-6266-4809-9561-A5F64A56248F}" presName="tile3" presStyleLbl="node1" presStyleIdx="2" presStyleCnt="4" custLinFactNeighborX="-13611" custLinFactNeighborY="-738"/>
      <dgm:spPr/>
      <dgm:t>
        <a:bodyPr/>
        <a:lstStyle/>
        <a:p>
          <a:endParaRPr lang="en-US"/>
        </a:p>
      </dgm:t>
    </dgm:pt>
    <dgm:pt modelId="{352E8532-BF36-4D1B-AB34-FD025E58F203}" type="pres">
      <dgm:prSet presAssocID="{5F57BADA-6266-4809-9561-A5F64A56248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B6B60-0668-4971-B8A7-60245C592118}" type="pres">
      <dgm:prSet presAssocID="{5F57BADA-6266-4809-9561-A5F64A56248F}" presName="tile4" presStyleLbl="node1" presStyleIdx="3" presStyleCnt="4" custLinFactNeighborX="-5" custLinFactNeighborY="-523"/>
      <dgm:spPr/>
      <dgm:t>
        <a:bodyPr/>
        <a:lstStyle/>
        <a:p>
          <a:endParaRPr lang="en-US"/>
        </a:p>
      </dgm:t>
    </dgm:pt>
    <dgm:pt modelId="{2D130E61-1409-4156-9521-4CA506FED77E}" type="pres">
      <dgm:prSet presAssocID="{5F57BADA-6266-4809-9561-A5F64A56248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A5D9A-26FE-433B-86C3-BBDBD18CB502}" type="pres">
      <dgm:prSet presAssocID="{5F57BADA-6266-4809-9561-A5F64A56248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D51DC-2D41-46B5-AE29-CBC6DC56DCA3}" type="presOf" srcId="{1E10B77F-6C0B-4046-9AB6-D013776D73D6}" destId="{8220EA1D-EC4A-41FB-B07B-AD763CE531A6}" srcOrd="1" destOrd="0" presId="urn:microsoft.com/office/officeart/2005/8/layout/matrix1"/>
    <dgm:cxn modelId="{EDBA14D2-271A-4EB9-AD79-9718A9423B27}" type="presOf" srcId="{1E10B77F-6C0B-4046-9AB6-D013776D73D6}" destId="{7B4B6442-1BB4-47EE-9B3F-BC2A9F091610}" srcOrd="0" destOrd="0" presId="urn:microsoft.com/office/officeart/2005/8/layout/matrix1"/>
    <dgm:cxn modelId="{7D15FF68-9BF9-4DDE-ACAC-FD2DD22F07CD}" srcId="{792F4116-E1E3-4305-A046-FDD04F77549D}" destId="{1E10B77F-6C0B-4046-9AB6-D013776D73D6}" srcOrd="1" destOrd="0" parTransId="{F76C1784-166C-41DB-86C6-B78D963C0AFE}" sibTransId="{161F9842-E04D-4895-AD6C-78F26635ED36}"/>
    <dgm:cxn modelId="{5151A242-6A22-432E-A5E9-FDCF4426E5DE}" type="presOf" srcId="{44E37D1C-24DF-4838-9AB7-A2CE988730B5}" destId="{352E8532-BF36-4D1B-AB34-FD025E58F203}" srcOrd="1" destOrd="0" presId="urn:microsoft.com/office/officeart/2005/8/layout/matrix1"/>
    <dgm:cxn modelId="{83293B79-D1C1-4A4B-A4E1-729A51B3C8A4}" type="presOf" srcId="{5F57BADA-6266-4809-9561-A5F64A56248F}" destId="{69F9FC77-CD1D-4414-9919-1F552DAE3192}" srcOrd="0" destOrd="0" presId="urn:microsoft.com/office/officeart/2005/8/layout/matrix1"/>
    <dgm:cxn modelId="{8E4D3E9E-36BC-4808-86E9-5ABD61E6B76A}" srcId="{792F4116-E1E3-4305-A046-FDD04F77549D}" destId="{44E37D1C-24DF-4838-9AB7-A2CE988730B5}" srcOrd="2" destOrd="0" parTransId="{34ACC716-DBDF-4C60-8582-05980567525E}" sibTransId="{4C5AAB09-6757-47B2-8122-378E07879847}"/>
    <dgm:cxn modelId="{13C0E988-BC04-40FE-9492-38D6EB2C7764}" type="presOf" srcId="{8C47FEB0-40F7-4690-AAC8-7D022A8B07BF}" destId="{699DC444-DDD2-4A8A-9462-43A1471FBBE5}" srcOrd="0" destOrd="0" presId="urn:microsoft.com/office/officeart/2005/8/layout/matrix1"/>
    <dgm:cxn modelId="{D60748DE-2B05-4C9C-B339-52875C2D2245}" type="presOf" srcId="{8C47FEB0-40F7-4690-AAC8-7D022A8B07BF}" destId="{D932FC18-85F7-4495-BAE7-215E6035A3EF}" srcOrd="1" destOrd="0" presId="urn:microsoft.com/office/officeart/2005/8/layout/matrix1"/>
    <dgm:cxn modelId="{C92731F8-8218-4CF9-9F01-5F32B3CF124B}" srcId="{5F57BADA-6266-4809-9561-A5F64A56248F}" destId="{792F4116-E1E3-4305-A046-FDD04F77549D}" srcOrd="0" destOrd="0" parTransId="{B2EDCBF3-CFFC-4B7F-BF51-C9D3EDEC3F58}" sibTransId="{5C55C03C-32E8-49F2-B027-95A1653D67E3}"/>
    <dgm:cxn modelId="{71C54F30-CCD2-43F3-A1E1-4074C44DEDC5}" type="presOf" srcId="{44E37D1C-24DF-4838-9AB7-A2CE988730B5}" destId="{C2748E84-585D-4428-82DA-A1FB562A55F4}" srcOrd="0" destOrd="0" presId="urn:microsoft.com/office/officeart/2005/8/layout/matrix1"/>
    <dgm:cxn modelId="{AA4C7753-D7BC-469F-B6F4-83FD0B2AEC84}" srcId="{792F4116-E1E3-4305-A046-FDD04F77549D}" destId="{8C47FEB0-40F7-4690-AAC8-7D022A8B07BF}" srcOrd="0" destOrd="0" parTransId="{7DA5CEDF-1BA9-437F-8C92-CA9627CBC8BD}" sibTransId="{13B4AE9B-59ED-41F5-9ED0-4CF43BEA2951}"/>
    <dgm:cxn modelId="{693FDC4D-277D-4BF6-8871-7CB941C3B501}" type="presOf" srcId="{792F4116-E1E3-4305-A046-FDD04F77549D}" destId="{5ABA5D9A-26FE-433B-86C3-BBDBD18CB502}" srcOrd="0" destOrd="0" presId="urn:microsoft.com/office/officeart/2005/8/layout/matrix1"/>
    <dgm:cxn modelId="{F2704F5F-DAE0-4298-9209-5B648B7A156A}" type="presOf" srcId="{333BA8CB-CE9D-4DF4-B810-921A348CFC68}" destId="{2D130E61-1409-4156-9521-4CA506FED77E}" srcOrd="1" destOrd="0" presId="urn:microsoft.com/office/officeart/2005/8/layout/matrix1"/>
    <dgm:cxn modelId="{93B01B08-5511-4D4B-90AA-3962F889F087}" srcId="{792F4116-E1E3-4305-A046-FDD04F77549D}" destId="{333BA8CB-CE9D-4DF4-B810-921A348CFC68}" srcOrd="3" destOrd="0" parTransId="{5739C621-6929-400A-8A3C-51158EE8C128}" sibTransId="{0132384C-D24C-4A6E-950E-4ABB596528AB}"/>
    <dgm:cxn modelId="{564B7AC9-569A-4FF1-A8FE-0F1F690E8B77}" type="presOf" srcId="{333BA8CB-CE9D-4DF4-B810-921A348CFC68}" destId="{AB2B6B60-0668-4971-B8A7-60245C592118}" srcOrd="0" destOrd="0" presId="urn:microsoft.com/office/officeart/2005/8/layout/matrix1"/>
    <dgm:cxn modelId="{C8EEAE0D-821F-4C1F-964E-688A7A80ACFE}" type="presParOf" srcId="{69F9FC77-CD1D-4414-9919-1F552DAE3192}" destId="{92FF6E34-0EF9-4DA2-926D-A50B89830A04}" srcOrd="0" destOrd="0" presId="urn:microsoft.com/office/officeart/2005/8/layout/matrix1"/>
    <dgm:cxn modelId="{B1DFB387-67B2-46D3-A0C2-15FED82F964C}" type="presParOf" srcId="{92FF6E34-0EF9-4DA2-926D-A50B89830A04}" destId="{699DC444-DDD2-4A8A-9462-43A1471FBBE5}" srcOrd="0" destOrd="0" presId="urn:microsoft.com/office/officeart/2005/8/layout/matrix1"/>
    <dgm:cxn modelId="{6211D211-B337-4B81-90F0-77CA7F840C93}" type="presParOf" srcId="{92FF6E34-0EF9-4DA2-926D-A50B89830A04}" destId="{D932FC18-85F7-4495-BAE7-215E6035A3EF}" srcOrd="1" destOrd="0" presId="urn:microsoft.com/office/officeart/2005/8/layout/matrix1"/>
    <dgm:cxn modelId="{BCB117E2-1186-495A-9BFD-3726B2361DC8}" type="presParOf" srcId="{92FF6E34-0EF9-4DA2-926D-A50B89830A04}" destId="{7B4B6442-1BB4-47EE-9B3F-BC2A9F091610}" srcOrd="2" destOrd="0" presId="urn:microsoft.com/office/officeart/2005/8/layout/matrix1"/>
    <dgm:cxn modelId="{EE8153A1-F8F6-41A5-A6FC-4A95D9167051}" type="presParOf" srcId="{92FF6E34-0EF9-4DA2-926D-A50B89830A04}" destId="{8220EA1D-EC4A-41FB-B07B-AD763CE531A6}" srcOrd="3" destOrd="0" presId="urn:microsoft.com/office/officeart/2005/8/layout/matrix1"/>
    <dgm:cxn modelId="{F2409AA7-7A64-485C-ACB4-7918A92C8A84}" type="presParOf" srcId="{92FF6E34-0EF9-4DA2-926D-A50B89830A04}" destId="{C2748E84-585D-4428-82DA-A1FB562A55F4}" srcOrd="4" destOrd="0" presId="urn:microsoft.com/office/officeart/2005/8/layout/matrix1"/>
    <dgm:cxn modelId="{BB01B8BF-2D62-4EAF-8E3D-78D9159964DB}" type="presParOf" srcId="{92FF6E34-0EF9-4DA2-926D-A50B89830A04}" destId="{352E8532-BF36-4D1B-AB34-FD025E58F203}" srcOrd="5" destOrd="0" presId="urn:microsoft.com/office/officeart/2005/8/layout/matrix1"/>
    <dgm:cxn modelId="{FFF5C156-A6C3-43A1-B919-04BC212E5392}" type="presParOf" srcId="{92FF6E34-0EF9-4DA2-926D-A50B89830A04}" destId="{AB2B6B60-0668-4971-B8A7-60245C592118}" srcOrd="6" destOrd="0" presId="urn:microsoft.com/office/officeart/2005/8/layout/matrix1"/>
    <dgm:cxn modelId="{011E0FFF-AD61-404C-BF44-E9D50CAF61CD}" type="presParOf" srcId="{92FF6E34-0EF9-4DA2-926D-A50B89830A04}" destId="{2D130E61-1409-4156-9521-4CA506FED77E}" srcOrd="7" destOrd="0" presId="urn:microsoft.com/office/officeart/2005/8/layout/matrix1"/>
    <dgm:cxn modelId="{71953EC9-10BA-4702-A6CA-B82C47062756}" type="presParOf" srcId="{69F9FC77-CD1D-4414-9919-1F552DAE3192}" destId="{5ABA5D9A-26FE-433B-86C3-BBDBD18CB50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97C2F-EE20-4D4A-9FF5-DB48F53DF66C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814596A0-DAFC-4AC0-820D-51FB30431E34}">
      <dgm:prSet phldrT="[Text]" custT="1"/>
      <dgm:spPr/>
      <dgm:t>
        <a:bodyPr/>
        <a:lstStyle/>
        <a:p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>Specific </a:t>
          </a:r>
          <a:endParaRPr lang="en-US" sz="1650" dirty="0"/>
        </a:p>
      </dgm:t>
    </dgm:pt>
    <dgm:pt modelId="{A7AD60DE-4CC3-481F-A33A-289F2CF62571}" type="parTrans" cxnId="{38781747-523B-4456-BE1B-B2ED9920575C}">
      <dgm:prSet/>
      <dgm:spPr/>
      <dgm:t>
        <a:bodyPr/>
        <a:lstStyle/>
        <a:p>
          <a:endParaRPr lang="en-US"/>
        </a:p>
      </dgm:t>
    </dgm:pt>
    <dgm:pt modelId="{47D619FE-205D-45FA-A43A-AFE5E80EBE68}" type="sibTrans" cxnId="{38781747-523B-4456-BE1B-B2ED9920575C}">
      <dgm:prSet/>
      <dgm:spPr/>
      <dgm:t>
        <a:bodyPr/>
        <a:lstStyle/>
        <a:p>
          <a:endParaRPr lang="en-US"/>
        </a:p>
      </dgm:t>
    </dgm:pt>
    <dgm:pt modelId="{710F0911-AD25-4358-BAB9-6C5840828155}">
      <dgm:prSet phldrT="[Text]" custT="1"/>
      <dgm:spPr/>
      <dgm:t>
        <a:bodyPr/>
        <a:lstStyle/>
        <a:p>
          <a:r>
            <a:rPr lang="en-US" sz="1500" dirty="0" smtClean="0"/>
            <a:t/>
          </a:r>
          <a:br>
            <a:rPr lang="en-US" sz="1500" dirty="0" smtClean="0"/>
          </a:br>
          <a:r>
            <a:rPr lang="en-US" sz="1500" dirty="0" smtClean="0"/>
            <a:t/>
          </a:r>
          <a:br>
            <a:rPr lang="en-US" sz="1500" dirty="0" smtClean="0"/>
          </a:br>
          <a:endParaRPr lang="en-US" sz="1500" dirty="0" smtClean="0"/>
        </a:p>
        <a:p>
          <a:r>
            <a:rPr lang="en-US" sz="1650" dirty="0" smtClean="0"/>
            <a:t>Measureable</a:t>
          </a:r>
          <a:endParaRPr lang="en-US" sz="1650" dirty="0"/>
        </a:p>
      </dgm:t>
    </dgm:pt>
    <dgm:pt modelId="{BCAB68DB-49F4-42A9-9E92-86341BFAAF56}" type="parTrans" cxnId="{C3A85054-F8A6-47BF-9F02-BC56AE0EE571}">
      <dgm:prSet/>
      <dgm:spPr/>
      <dgm:t>
        <a:bodyPr/>
        <a:lstStyle/>
        <a:p>
          <a:endParaRPr lang="en-US"/>
        </a:p>
      </dgm:t>
    </dgm:pt>
    <dgm:pt modelId="{CCC77D81-F8BD-493B-AE3E-6C1C26AEDC22}" type="sibTrans" cxnId="{C3A85054-F8A6-47BF-9F02-BC56AE0EE571}">
      <dgm:prSet/>
      <dgm:spPr/>
      <dgm:t>
        <a:bodyPr/>
        <a:lstStyle/>
        <a:p>
          <a:endParaRPr lang="en-US"/>
        </a:p>
      </dgm:t>
    </dgm:pt>
    <dgm:pt modelId="{302C7332-075A-4B0D-AF0E-FD2188D04DF1}">
      <dgm:prSet phldrT="[Text]" custT="1"/>
      <dgm:spPr/>
      <dgm:t>
        <a:bodyPr/>
        <a:lstStyle/>
        <a:p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/>
          </a:r>
          <a:br>
            <a:rPr lang="en-US" sz="1600" dirty="0" smtClean="0"/>
          </a:br>
          <a:r>
            <a:rPr lang="en-US" sz="1650" dirty="0" smtClean="0"/>
            <a:t>Attainable</a:t>
          </a:r>
          <a:endParaRPr lang="en-US" sz="1650" dirty="0"/>
        </a:p>
      </dgm:t>
    </dgm:pt>
    <dgm:pt modelId="{25A8256B-0F3E-4104-A340-7293B2FC976B}" type="parTrans" cxnId="{0A08D36B-2DD6-469E-8EE4-E715851315C9}">
      <dgm:prSet/>
      <dgm:spPr/>
      <dgm:t>
        <a:bodyPr/>
        <a:lstStyle/>
        <a:p>
          <a:endParaRPr lang="en-US"/>
        </a:p>
      </dgm:t>
    </dgm:pt>
    <dgm:pt modelId="{1DFAEAD8-044E-4407-9D16-06E473D683FE}" type="sibTrans" cxnId="{0A08D36B-2DD6-469E-8EE4-E715851315C9}">
      <dgm:prSet/>
      <dgm:spPr/>
      <dgm:t>
        <a:bodyPr/>
        <a:lstStyle/>
        <a:p>
          <a:endParaRPr lang="en-US"/>
        </a:p>
      </dgm:t>
    </dgm:pt>
    <dgm:pt modelId="{DE11FEB5-9547-4484-A584-81AB4216DE6C}">
      <dgm:prSet custT="1"/>
      <dgm:spPr/>
      <dgm:t>
        <a:bodyPr/>
        <a:lstStyle/>
        <a:p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>Relevant</a:t>
          </a:r>
          <a:r>
            <a:rPr lang="en-US" sz="2100" dirty="0" smtClean="0"/>
            <a:t/>
          </a:r>
          <a:br>
            <a:rPr lang="en-US" sz="2100" dirty="0" smtClean="0"/>
          </a:br>
          <a:endParaRPr lang="en-US" sz="2100" dirty="0"/>
        </a:p>
      </dgm:t>
    </dgm:pt>
    <dgm:pt modelId="{FC8D4465-5617-4836-B1E7-8F9D5B724C2A}" type="parTrans" cxnId="{00195305-9E6D-4E97-9A8E-A45D7712808F}">
      <dgm:prSet/>
      <dgm:spPr/>
      <dgm:t>
        <a:bodyPr/>
        <a:lstStyle/>
        <a:p>
          <a:endParaRPr lang="en-US"/>
        </a:p>
      </dgm:t>
    </dgm:pt>
    <dgm:pt modelId="{3ADB6780-4CD7-472B-85A8-302305F8A122}" type="sibTrans" cxnId="{00195305-9E6D-4E97-9A8E-A45D7712808F}">
      <dgm:prSet/>
      <dgm:spPr/>
      <dgm:t>
        <a:bodyPr/>
        <a:lstStyle/>
        <a:p>
          <a:endParaRPr lang="en-US"/>
        </a:p>
      </dgm:t>
    </dgm:pt>
    <dgm:pt modelId="{67711EDA-9149-4A63-97D5-C127A6182760}">
      <dgm:prSet custT="1"/>
      <dgm:spPr/>
      <dgm:t>
        <a:bodyPr/>
        <a:lstStyle/>
        <a:p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/>
          </a:r>
          <a:br>
            <a:rPr lang="en-US" sz="1650" dirty="0" smtClean="0"/>
          </a:br>
          <a:r>
            <a:rPr lang="en-US" sz="1650" dirty="0" smtClean="0"/>
            <a:t>Time Based</a:t>
          </a:r>
          <a:endParaRPr lang="en-US" sz="1650" dirty="0"/>
        </a:p>
      </dgm:t>
    </dgm:pt>
    <dgm:pt modelId="{7F4659C9-3C12-4B60-9991-AA6E5F348EB3}" type="parTrans" cxnId="{F8C83A58-E296-4CD4-926D-2C615C944BB8}">
      <dgm:prSet/>
      <dgm:spPr/>
      <dgm:t>
        <a:bodyPr/>
        <a:lstStyle/>
        <a:p>
          <a:endParaRPr lang="en-US"/>
        </a:p>
      </dgm:t>
    </dgm:pt>
    <dgm:pt modelId="{D90A90FD-1E8E-4901-9F63-15054B225EB3}" type="sibTrans" cxnId="{F8C83A58-E296-4CD4-926D-2C615C944BB8}">
      <dgm:prSet/>
      <dgm:spPr/>
      <dgm:t>
        <a:bodyPr/>
        <a:lstStyle/>
        <a:p>
          <a:endParaRPr lang="en-US"/>
        </a:p>
      </dgm:t>
    </dgm:pt>
    <dgm:pt modelId="{70DEE9A1-96AF-42A9-9FA8-A94B59D8F267}" type="pres">
      <dgm:prSet presAssocID="{7CF97C2F-EE20-4D4A-9FF5-DB48F53DF66C}" presName="Name0" presStyleCnt="0">
        <dgm:presLayoutVars>
          <dgm:dir/>
          <dgm:resizeHandles val="exact"/>
        </dgm:presLayoutVars>
      </dgm:prSet>
      <dgm:spPr/>
    </dgm:pt>
    <dgm:pt modelId="{742DF25A-825C-4F9A-95B0-CFC2C1E37AFE}" type="pres">
      <dgm:prSet presAssocID="{7CF97C2F-EE20-4D4A-9FF5-DB48F53DF66C}" presName="bkgdShp" presStyleLbl="alignAccFollowNode1" presStyleIdx="0" presStyleCnt="1" custLinFactNeighborX="6522" custLinFactNeighborY="10717"/>
      <dgm:spPr/>
    </dgm:pt>
    <dgm:pt modelId="{D31D2566-4DAF-483D-A58E-AAA8A13854E3}" type="pres">
      <dgm:prSet presAssocID="{7CF97C2F-EE20-4D4A-9FF5-DB48F53DF66C}" presName="linComp" presStyleCnt="0"/>
      <dgm:spPr/>
    </dgm:pt>
    <dgm:pt modelId="{13DE818F-0E80-44FD-A32B-15421B4C0D06}" type="pres">
      <dgm:prSet presAssocID="{814596A0-DAFC-4AC0-820D-51FB30431E34}" presName="compNode" presStyleCnt="0"/>
      <dgm:spPr/>
    </dgm:pt>
    <dgm:pt modelId="{520A105A-1E62-41D5-9BB3-9D4C307ADF41}" type="pres">
      <dgm:prSet presAssocID="{814596A0-DAFC-4AC0-820D-51FB30431E34}" presName="node" presStyleLbl="node1" presStyleIdx="0" presStyleCnt="5" custScaleX="128789" custLinFactNeighborX="-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A7669-9985-4B9E-ABE8-08B9E7D10E62}" type="pres">
      <dgm:prSet presAssocID="{814596A0-DAFC-4AC0-820D-51FB30431E34}" presName="invisiNode" presStyleLbl="node1" presStyleIdx="0" presStyleCnt="5"/>
      <dgm:spPr/>
    </dgm:pt>
    <dgm:pt modelId="{295CF924-0BF5-46FF-9C38-C2E298575F05}" type="pres">
      <dgm:prSet presAssocID="{814596A0-DAFC-4AC0-820D-51FB30431E34}" presName="imagNode" presStyleLbl="fgImgPlace1" presStyleIdx="0" presStyleCnt="5"/>
      <dgm:spPr>
        <a:solidFill>
          <a:schemeClr val="bg2">
            <a:lumMod val="90000"/>
          </a:schemeClr>
        </a:solidFill>
      </dgm:spPr>
    </dgm:pt>
    <dgm:pt modelId="{FC43B057-A7B7-4F64-BFAA-C6651B449F57}" type="pres">
      <dgm:prSet presAssocID="{47D619FE-205D-45FA-A43A-AFE5E80EBE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EC8E5EA-DAA9-4E3E-8CCC-210BAC7AF2D5}" type="pres">
      <dgm:prSet presAssocID="{710F0911-AD25-4358-BAB9-6C5840828155}" presName="compNode" presStyleCnt="0"/>
      <dgm:spPr/>
    </dgm:pt>
    <dgm:pt modelId="{04D127CD-4C74-4DE1-9DDF-7182CEADAC87}" type="pres">
      <dgm:prSet presAssocID="{710F0911-AD25-4358-BAB9-6C5840828155}" presName="node" presStyleLbl="node1" presStyleIdx="1" presStyleCnt="5" custScaleX="1320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AADF1-AB8C-4D99-803A-66B4843802A0}" type="pres">
      <dgm:prSet presAssocID="{710F0911-AD25-4358-BAB9-6C5840828155}" presName="invisiNode" presStyleLbl="node1" presStyleIdx="1" presStyleCnt="5"/>
      <dgm:spPr/>
    </dgm:pt>
    <dgm:pt modelId="{8C85CD38-B087-418A-8B1D-BBC34A0469D1}" type="pres">
      <dgm:prSet presAssocID="{710F0911-AD25-4358-BAB9-6C5840828155}" presName="imagNode" presStyleLbl="fgImgPlace1" presStyleIdx="1" presStyleCnt="5"/>
      <dgm:spPr>
        <a:solidFill>
          <a:schemeClr val="bg2">
            <a:lumMod val="90000"/>
          </a:schemeClr>
        </a:solidFill>
      </dgm:spPr>
    </dgm:pt>
    <dgm:pt modelId="{778B6E47-CABE-4917-B1D5-58D3B570F6E0}" type="pres">
      <dgm:prSet presAssocID="{CCC77D81-F8BD-493B-AE3E-6C1C26AEDC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F1DB01-D52F-482D-9776-DEAE0D065854}" type="pres">
      <dgm:prSet presAssocID="{302C7332-075A-4B0D-AF0E-FD2188D04DF1}" presName="compNode" presStyleCnt="0"/>
      <dgm:spPr/>
    </dgm:pt>
    <dgm:pt modelId="{E4541792-67BA-499C-B4AC-F5EFA7F8BB52}" type="pres">
      <dgm:prSet presAssocID="{302C7332-075A-4B0D-AF0E-FD2188D04DF1}" presName="node" presStyleLbl="node1" presStyleIdx="2" presStyleCnt="5" custScaleX="132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61191-0429-4517-88D3-EAEC7D6197AC}" type="pres">
      <dgm:prSet presAssocID="{302C7332-075A-4B0D-AF0E-FD2188D04DF1}" presName="invisiNode" presStyleLbl="node1" presStyleIdx="2" presStyleCnt="5"/>
      <dgm:spPr/>
    </dgm:pt>
    <dgm:pt modelId="{ED304FEE-D4C8-4C0A-B0F4-BD134503774F}" type="pres">
      <dgm:prSet presAssocID="{302C7332-075A-4B0D-AF0E-FD2188D04DF1}" presName="imagNode" presStyleLbl="fgImgPlace1" presStyleIdx="2" presStyleCnt="5"/>
      <dgm:spPr>
        <a:solidFill>
          <a:schemeClr val="bg2">
            <a:lumMod val="90000"/>
          </a:schemeClr>
        </a:solidFill>
      </dgm:spPr>
    </dgm:pt>
    <dgm:pt modelId="{86B09762-5608-4C59-BCFD-D61C73FD9E17}" type="pres">
      <dgm:prSet presAssocID="{1DFAEAD8-044E-4407-9D16-06E473D683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022C978-C132-4D01-BADD-E7F194C4BCA0}" type="pres">
      <dgm:prSet presAssocID="{DE11FEB5-9547-4484-A584-81AB4216DE6C}" presName="compNode" presStyleCnt="0"/>
      <dgm:spPr/>
    </dgm:pt>
    <dgm:pt modelId="{A46765C4-71F6-4975-896D-89C33EA58715}" type="pres">
      <dgm:prSet presAssocID="{DE11FEB5-9547-4484-A584-81AB4216DE6C}" presName="node" presStyleLbl="node1" presStyleIdx="3" presStyleCnt="5" custScaleX="128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4AD4A-4605-4B6C-91E9-E4B222D2F38A}" type="pres">
      <dgm:prSet presAssocID="{DE11FEB5-9547-4484-A584-81AB4216DE6C}" presName="invisiNode" presStyleLbl="node1" presStyleIdx="3" presStyleCnt="5"/>
      <dgm:spPr/>
    </dgm:pt>
    <dgm:pt modelId="{9BCF2FC7-5246-41C8-A283-12E61E00584C}" type="pres">
      <dgm:prSet presAssocID="{DE11FEB5-9547-4484-A584-81AB4216DE6C}" presName="imagNode" presStyleLbl="fgImgPlace1" presStyleIdx="3" presStyleCnt="5"/>
      <dgm:spPr>
        <a:solidFill>
          <a:schemeClr val="bg2">
            <a:lumMod val="90000"/>
          </a:schemeClr>
        </a:solidFill>
      </dgm:spPr>
    </dgm:pt>
    <dgm:pt modelId="{031AC608-2477-4526-8792-13508FCE3969}" type="pres">
      <dgm:prSet presAssocID="{3ADB6780-4CD7-472B-85A8-302305F8A12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F92800-AED9-4D97-AF71-AFF7A600F123}" type="pres">
      <dgm:prSet presAssocID="{67711EDA-9149-4A63-97D5-C127A6182760}" presName="compNode" presStyleCnt="0"/>
      <dgm:spPr/>
    </dgm:pt>
    <dgm:pt modelId="{0F0CDB57-1BE4-4DE2-8138-A3719CDB11E1}" type="pres">
      <dgm:prSet presAssocID="{67711EDA-9149-4A63-97D5-C127A6182760}" presName="node" presStyleLbl="node1" presStyleIdx="4" presStyleCnt="5" custScaleX="135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64FD6-88D5-407A-B329-9D354D9B60DD}" type="pres">
      <dgm:prSet presAssocID="{67711EDA-9149-4A63-97D5-C127A6182760}" presName="invisiNode" presStyleLbl="node1" presStyleIdx="4" presStyleCnt="5"/>
      <dgm:spPr/>
    </dgm:pt>
    <dgm:pt modelId="{26C85ACB-2720-4D86-8E13-144AD88954A1}" type="pres">
      <dgm:prSet presAssocID="{67711EDA-9149-4A63-97D5-C127A6182760}" presName="imagNode" presStyleLbl="fgImgPlace1" presStyleIdx="4" presStyleCnt="5"/>
      <dgm:spPr>
        <a:solidFill>
          <a:schemeClr val="bg2">
            <a:lumMod val="90000"/>
          </a:schemeClr>
        </a:solidFill>
      </dgm:spPr>
    </dgm:pt>
  </dgm:ptLst>
  <dgm:cxnLst>
    <dgm:cxn modelId="{C3A85054-F8A6-47BF-9F02-BC56AE0EE571}" srcId="{7CF97C2F-EE20-4D4A-9FF5-DB48F53DF66C}" destId="{710F0911-AD25-4358-BAB9-6C5840828155}" srcOrd="1" destOrd="0" parTransId="{BCAB68DB-49F4-42A9-9E92-86341BFAAF56}" sibTransId="{CCC77D81-F8BD-493B-AE3E-6C1C26AEDC22}"/>
    <dgm:cxn modelId="{E39423E0-E6F9-4F18-97E1-C1FE7868EFF4}" type="presOf" srcId="{DE11FEB5-9547-4484-A584-81AB4216DE6C}" destId="{A46765C4-71F6-4975-896D-89C33EA58715}" srcOrd="0" destOrd="0" presId="urn:microsoft.com/office/officeart/2005/8/layout/pList2"/>
    <dgm:cxn modelId="{405E1E2F-6804-410B-A973-407EF9913A13}" type="presOf" srcId="{814596A0-DAFC-4AC0-820D-51FB30431E34}" destId="{520A105A-1E62-41D5-9BB3-9D4C307ADF41}" srcOrd="0" destOrd="0" presId="urn:microsoft.com/office/officeart/2005/8/layout/pList2"/>
    <dgm:cxn modelId="{47272052-2554-4CEC-8CF0-2A949D0E8273}" type="presOf" srcId="{302C7332-075A-4B0D-AF0E-FD2188D04DF1}" destId="{E4541792-67BA-499C-B4AC-F5EFA7F8BB52}" srcOrd="0" destOrd="0" presId="urn:microsoft.com/office/officeart/2005/8/layout/pList2"/>
    <dgm:cxn modelId="{1A0790FE-1086-4F00-AA7B-979628B4856A}" type="presOf" srcId="{3ADB6780-4CD7-472B-85A8-302305F8A122}" destId="{031AC608-2477-4526-8792-13508FCE3969}" srcOrd="0" destOrd="0" presId="urn:microsoft.com/office/officeart/2005/8/layout/pList2"/>
    <dgm:cxn modelId="{00195305-9E6D-4E97-9A8E-A45D7712808F}" srcId="{7CF97C2F-EE20-4D4A-9FF5-DB48F53DF66C}" destId="{DE11FEB5-9547-4484-A584-81AB4216DE6C}" srcOrd="3" destOrd="0" parTransId="{FC8D4465-5617-4836-B1E7-8F9D5B724C2A}" sibTransId="{3ADB6780-4CD7-472B-85A8-302305F8A122}"/>
    <dgm:cxn modelId="{F8C83A58-E296-4CD4-926D-2C615C944BB8}" srcId="{7CF97C2F-EE20-4D4A-9FF5-DB48F53DF66C}" destId="{67711EDA-9149-4A63-97D5-C127A6182760}" srcOrd="4" destOrd="0" parTransId="{7F4659C9-3C12-4B60-9991-AA6E5F348EB3}" sibTransId="{D90A90FD-1E8E-4901-9F63-15054B225EB3}"/>
    <dgm:cxn modelId="{993FD785-71BC-4416-8AA8-5F923FFCCA17}" type="presOf" srcId="{7CF97C2F-EE20-4D4A-9FF5-DB48F53DF66C}" destId="{70DEE9A1-96AF-42A9-9FA8-A94B59D8F267}" srcOrd="0" destOrd="0" presId="urn:microsoft.com/office/officeart/2005/8/layout/pList2"/>
    <dgm:cxn modelId="{E5C9BBD0-73C6-41C7-8965-18AC631E4341}" type="presOf" srcId="{47D619FE-205D-45FA-A43A-AFE5E80EBE68}" destId="{FC43B057-A7B7-4F64-BFAA-C6651B449F57}" srcOrd="0" destOrd="0" presId="urn:microsoft.com/office/officeart/2005/8/layout/pList2"/>
    <dgm:cxn modelId="{38781747-523B-4456-BE1B-B2ED9920575C}" srcId="{7CF97C2F-EE20-4D4A-9FF5-DB48F53DF66C}" destId="{814596A0-DAFC-4AC0-820D-51FB30431E34}" srcOrd="0" destOrd="0" parTransId="{A7AD60DE-4CC3-481F-A33A-289F2CF62571}" sibTransId="{47D619FE-205D-45FA-A43A-AFE5E80EBE68}"/>
    <dgm:cxn modelId="{795AEE47-3ADB-4351-B3AD-5ECFC9F20D9B}" type="presOf" srcId="{710F0911-AD25-4358-BAB9-6C5840828155}" destId="{04D127CD-4C74-4DE1-9DDF-7182CEADAC87}" srcOrd="0" destOrd="0" presId="urn:microsoft.com/office/officeart/2005/8/layout/pList2"/>
    <dgm:cxn modelId="{0A08D36B-2DD6-469E-8EE4-E715851315C9}" srcId="{7CF97C2F-EE20-4D4A-9FF5-DB48F53DF66C}" destId="{302C7332-075A-4B0D-AF0E-FD2188D04DF1}" srcOrd="2" destOrd="0" parTransId="{25A8256B-0F3E-4104-A340-7293B2FC976B}" sibTransId="{1DFAEAD8-044E-4407-9D16-06E473D683FE}"/>
    <dgm:cxn modelId="{0A65A641-E97B-447F-8B8C-06A2697040DA}" type="presOf" srcId="{67711EDA-9149-4A63-97D5-C127A6182760}" destId="{0F0CDB57-1BE4-4DE2-8138-A3719CDB11E1}" srcOrd="0" destOrd="0" presId="urn:microsoft.com/office/officeart/2005/8/layout/pList2"/>
    <dgm:cxn modelId="{8D99F84F-1868-48EC-B30F-825A7EEF30FF}" type="presOf" srcId="{1DFAEAD8-044E-4407-9D16-06E473D683FE}" destId="{86B09762-5608-4C59-BCFD-D61C73FD9E17}" srcOrd="0" destOrd="0" presId="urn:microsoft.com/office/officeart/2005/8/layout/pList2"/>
    <dgm:cxn modelId="{E7D6526F-263C-44AE-BE6D-12256383B3EA}" type="presOf" srcId="{CCC77D81-F8BD-493B-AE3E-6C1C26AEDC22}" destId="{778B6E47-CABE-4917-B1D5-58D3B570F6E0}" srcOrd="0" destOrd="0" presId="urn:microsoft.com/office/officeart/2005/8/layout/pList2"/>
    <dgm:cxn modelId="{05F0FCB4-FFA3-46D5-B21B-4A06E7CFCBCD}" type="presParOf" srcId="{70DEE9A1-96AF-42A9-9FA8-A94B59D8F267}" destId="{742DF25A-825C-4F9A-95B0-CFC2C1E37AFE}" srcOrd="0" destOrd="0" presId="urn:microsoft.com/office/officeart/2005/8/layout/pList2"/>
    <dgm:cxn modelId="{A04D8967-6935-4D67-978C-ECB76058F77C}" type="presParOf" srcId="{70DEE9A1-96AF-42A9-9FA8-A94B59D8F267}" destId="{D31D2566-4DAF-483D-A58E-AAA8A13854E3}" srcOrd="1" destOrd="0" presId="urn:microsoft.com/office/officeart/2005/8/layout/pList2"/>
    <dgm:cxn modelId="{45B98AB9-2ADE-40B5-8FCB-95026BFF5C48}" type="presParOf" srcId="{D31D2566-4DAF-483D-A58E-AAA8A13854E3}" destId="{13DE818F-0E80-44FD-A32B-15421B4C0D06}" srcOrd="0" destOrd="0" presId="urn:microsoft.com/office/officeart/2005/8/layout/pList2"/>
    <dgm:cxn modelId="{4B60DFB2-F350-4C82-9239-22F510E81272}" type="presParOf" srcId="{13DE818F-0E80-44FD-A32B-15421B4C0D06}" destId="{520A105A-1E62-41D5-9BB3-9D4C307ADF41}" srcOrd="0" destOrd="0" presId="urn:microsoft.com/office/officeart/2005/8/layout/pList2"/>
    <dgm:cxn modelId="{9F5E67DD-7C11-41E3-B83F-3AF80647173F}" type="presParOf" srcId="{13DE818F-0E80-44FD-A32B-15421B4C0D06}" destId="{D6BA7669-9985-4B9E-ABE8-08B9E7D10E62}" srcOrd="1" destOrd="0" presId="urn:microsoft.com/office/officeart/2005/8/layout/pList2"/>
    <dgm:cxn modelId="{D29EC473-AA48-4066-97D3-80C708B047B5}" type="presParOf" srcId="{13DE818F-0E80-44FD-A32B-15421B4C0D06}" destId="{295CF924-0BF5-46FF-9C38-C2E298575F05}" srcOrd="2" destOrd="0" presId="urn:microsoft.com/office/officeart/2005/8/layout/pList2"/>
    <dgm:cxn modelId="{B37E1C83-037A-46FD-8894-33E48CACEA73}" type="presParOf" srcId="{D31D2566-4DAF-483D-A58E-AAA8A13854E3}" destId="{FC43B057-A7B7-4F64-BFAA-C6651B449F57}" srcOrd="1" destOrd="0" presId="urn:microsoft.com/office/officeart/2005/8/layout/pList2"/>
    <dgm:cxn modelId="{1DBDCFB8-8868-44FE-945D-8BD5313C6B81}" type="presParOf" srcId="{D31D2566-4DAF-483D-A58E-AAA8A13854E3}" destId="{AEC8E5EA-DAA9-4E3E-8CCC-210BAC7AF2D5}" srcOrd="2" destOrd="0" presId="urn:microsoft.com/office/officeart/2005/8/layout/pList2"/>
    <dgm:cxn modelId="{80D24AFD-C70D-4976-8566-7C9181C5C417}" type="presParOf" srcId="{AEC8E5EA-DAA9-4E3E-8CCC-210BAC7AF2D5}" destId="{04D127CD-4C74-4DE1-9DDF-7182CEADAC87}" srcOrd="0" destOrd="0" presId="urn:microsoft.com/office/officeart/2005/8/layout/pList2"/>
    <dgm:cxn modelId="{582C2D6F-A99A-42EA-AF6B-B493E63CB272}" type="presParOf" srcId="{AEC8E5EA-DAA9-4E3E-8CCC-210BAC7AF2D5}" destId="{7B2AADF1-AB8C-4D99-803A-66B4843802A0}" srcOrd="1" destOrd="0" presId="urn:microsoft.com/office/officeart/2005/8/layout/pList2"/>
    <dgm:cxn modelId="{78F85ADF-5BEE-436A-8C1B-4CEE23DD0FA0}" type="presParOf" srcId="{AEC8E5EA-DAA9-4E3E-8CCC-210BAC7AF2D5}" destId="{8C85CD38-B087-418A-8B1D-BBC34A0469D1}" srcOrd="2" destOrd="0" presId="urn:microsoft.com/office/officeart/2005/8/layout/pList2"/>
    <dgm:cxn modelId="{177BBE94-03E2-41BC-B747-BD10F28C3B59}" type="presParOf" srcId="{D31D2566-4DAF-483D-A58E-AAA8A13854E3}" destId="{778B6E47-CABE-4917-B1D5-58D3B570F6E0}" srcOrd="3" destOrd="0" presId="urn:microsoft.com/office/officeart/2005/8/layout/pList2"/>
    <dgm:cxn modelId="{E6F780FD-CBA4-43F7-8358-72324CFEDC53}" type="presParOf" srcId="{D31D2566-4DAF-483D-A58E-AAA8A13854E3}" destId="{6AF1DB01-D52F-482D-9776-DEAE0D065854}" srcOrd="4" destOrd="0" presId="urn:microsoft.com/office/officeart/2005/8/layout/pList2"/>
    <dgm:cxn modelId="{6C504ACE-85FE-44B1-B77C-0F802459C8BE}" type="presParOf" srcId="{6AF1DB01-D52F-482D-9776-DEAE0D065854}" destId="{E4541792-67BA-499C-B4AC-F5EFA7F8BB52}" srcOrd="0" destOrd="0" presId="urn:microsoft.com/office/officeart/2005/8/layout/pList2"/>
    <dgm:cxn modelId="{A5941371-B321-4CF1-B374-157BC741A58A}" type="presParOf" srcId="{6AF1DB01-D52F-482D-9776-DEAE0D065854}" destId="{61561191-0429-4517-88D3-EAEC7D6197AC}" srcOrd="1" destOrd="0" presId="urn:microsoft.com/office/officeart/2005/8/layout/pList2"/>
    <dgm:cxn modelId="{43BE06A4-397B-4980-9D91-3234505AEF73}" type="presParOf" srcId="{6AF1DB01-D52F-482D-9776-DEAE0D065854}" destId="{ED304FEE-D4C8-4C0A-B0F4-BD134503774F}" srcOrd="2" destOrd="0" presId="urn:microsoft.com/office/officeart/2005/8/layout/pList2"/>
    <dgm:cxn modelId="{558771B7-21D8-44DE-B52D-1647C6348111}" type="presParOf" srcId="{D31D2566-4DAF-483D-A58E-AAA8A13854E3}" destId="{86B09762-5608-4C59-BCFD-D61C73FD9E17}" srcOrd="5" destOrd="0" presId="urn:microsoft.com/office/officeart/2005/8/layout/pList2"/>
    <dgm:cxn modelId="{F709F460-7E23-4E18-8A3A-56A3E3723F25}" type="presParOf" srcId="{D31D2566-4DAF-483D-A58E-AAA8A13854E3}" destId="{6022C978-C132-4D01-BADD-E7F194C4BCA0}" srcOrd="6" destOrd="0" presId="urn:microsoft.com/office/officeart/2005/8/layout/pList2"/>
    <dgm:cxn modelId="{6B5DAFBF-406D-4B47-808A-D4DB033476F6}" type="presParOf" srcId="{6022C978-C132-4D01-BADD-E7F194C4BCA0}" destId="{A46765C4-71F6-4975-896D-89C33EA58715}" srcOrd="0" destOrd="0" presId="urn:microsoft.com/office/officeart/2005/8/layout/pList2"/>
    <dgm:cxn modelId="{0572DC7B-DA39-4269-BADD-3B925156BB69}" type="presParOf" srcId="{6022C978-C132-4D01-BADD-E7F194C4BCA0}" destId="{20C4AD4A-4605-4B6C-91E9-E4B222D2F38A}" srcOrd="1" destOrd="0" presId="urn:microsoft.com/office/officeart/2005/8/layout/pList2"/>
    <dgm:cxn modelId="{B1A7C7A2-B3F1-4E65-949F-373FA1C87CE3}" type="presParOf" srcId="{6022C978-C132-4D01-BADD-E7F194C4BCA0}" destId="{9BCF2FC7-5246-41C8-A283-12E61E00584C}" srcOrd="2" destOrd="0" presId="urn:microsoft.com/office/officeart/2005/8/layout/pList2"/>
    <dgm:cxn modelId="{33C6378A-36FD-49C3-8344-9EAA5603F99A}" type="presParOf" srcId="{D31D2566-4DAF-483D-A58E-AAA8A13854E3}" destId="{031AC608-2477-4526-8792-13508FCE3969}" srcOrd="7" destOrd="0" presId="urn:microsoft.com/office/officeart/2005/8/layout/pList2"/>
    <dgm:cxn modelId="{E35B6E3B-9E88-4F77-9FF2-F847FB063549}" type="presParOf" srcId="{D31D2566-4DAF-483D-A58E-AAA8A13854E3}" destId="{85F92800-AED9-4D97-AF71-AFF7A600F123}" srcOrd="8" destOrd="0" presId="urn:microsoft.com/office/officeart/2005/8/layout/pList2"/>
    <dgm:cxn modelId="{97169721-932E-41D9-A077-4ABFBCD87286}" type="presParOf" srcId="{85F92800-AED9-4D97-AF71-AFF7A600F123}" destId="{0F0CDB57-1BE4-4DE2-8138-A3719CDB11E1}" srcOrd="0" destOrd="0" presId="urn:microsoft.com/office/officeart/2005/8/layout/pList2"/>
    <dgm:cxn modelId="{F41930CD-45B5-4D79-932C-05829F446768}" type="presParOf" srcId="{85F92800-AED9-4D97-AF71-AFF7A600F123}" destId="{6F364FD6-88D5-407A-B329-9D354D9B60DD}" srcOrd="1" destOrd="0" presId="urn:microsoft.com/office/officeart/2005/8/layout/pList2"/>
    <dgm:cxn modelId="{E5B46E58-9850-4E1C-9D9F-59118E639780}" type="presParOf" srcId="{85F92800-AED9-4D97-AF71-AFF7A600F123}" destId="{26C85ACB-2720-4D86-8E13-144AD88954A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C444-DDD2-4A8A-9462-43A1471FBBE5}">
      <dsp:nvSpPr>
        <dsp:cNvPr id="0" name=""/>
        <dsp:cNvSpPr/>
      </dsp:nvSpPr>
      <dsp:spPr>
        <a:xfrm rot="16200000">
          <a:off x="469899" y="-469899"/>
          <a:ext cx="1993900" cy="2933699"/>
        </a:xfrm>
        <a:prstGeom prst="round1Rect">
          <a:avLst/>
        </a:prstGeom>
        <a:solidFill>
          <a:srgbClr val="5C9F3B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4048" tIns="384048" rIns="384048" bIns="384048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/>
        </a:p>
      </dsp:txBody>
      <dsp:txXfrm rot="5400000">
        <a:off x="0" y="0"/>
        <a:ext cx="2933699" cy="1495425"/>
      </dsp:txXfrm>
    </dsp:sp>
    <dsp:sp modelId="{7B4B6442-1BB4-47EE-9B3F-BC2A9F091610}">
      <dsp:nvSpPr>
        <dsp:cNvPr id="0" name=""/>
        <dsp:cNvSpPr/>
      </dsp:nvSpPr>
      <dsp:spPr>
        <a:xfrm>
          <a:off x="2933699" y="3788"/>
          <a:ext cx="2933699" cy="1993900"/>
        </a:xfrm>
        <a:prstGeom prst="round1Rect">
          <a:avLst/>
        </a:prstGeom>
        <a:solidFill>
          <a:srgbClr val="BF2B2F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800" kern="1200" dirty="0"/>
        </a:p>
      </dsp:txBody>
      <dsp:txXfrm>
        <a:off x="2933699" y="3788"/>
        <a:ext cx="2933699" cy="1495425"/>
      </dsp:txXfrm>
    </dsp:sp>
    <dsp:sp modelId="{C2748E84-585D-4428-82DA-A1FB562A55F4}">
      <dsp:nvSpPr>
        <dsp:cNvPr id="0" name=""/>
        <dsp:cNvSpPr/>
      </dsp:nvSpPr>
      <dsp:spPr>
        <a:xfrm rot="10800000">
          <a:off x="0" y="1979185"/>
          <a:ext cx="2933699" cy="1993900"/>
        </a:xfrm>
        <a:prstGeom prst="round1Rect">
          <a:avLst/>
        </a:prstGeom>
        <a:solidFill>
          <a:srgbClr val="006F96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2752" tIns="682752" rIns="682752" bIns="682752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600" kern="1200" dirty="0"/>
        </a:p>
      </dsp:txBody>
      <dsp:txXfrm rot="10800000">
        <a:off x="0" y="2477660"/>
        <a:ext cx="2933699" cy="1495425"/>
      </dsp:txXfrm>
    </dsp:sp>
    <dsp:sp modelId="{AB2B6B60-0668-4971-B8A7-60245C592118}">
      <dsp:nvSpPr>
        <dsp:cNvPr id="0" name=""/>
        <dsp:cNvSpPr/>
      </dsp:nvSpPr>
      <dsp:spPr>
        <a:xfrm rot="5400000">
          <a:off x="3403453" y="1513571"/>
          <a:ext cx="1993900" cy="2933699"/>
        </a:xfrm>
        <a:prstGeom prst="round1Rect">
          <a:avLst/>
        </a:prstGeom>
        <a:solidFill>
          <a:srgbClr val="D96727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 rot="-5400000">
        <a:off x="2933553" y="2481946"/>
        <a:ext cx="2933699" cy="1495425"/>
      </dsp:txXfrm>
    </dsp:sp>
    <dsp:sp modelId="{5ABA5D9A-26FE-433B-86C3-BBDBD18CB502}">
      <dsp:nvSpPr>
        <dsp:cNvPr id="0" name=""/>
        <dsp:cNvSpPr/>
      </dsp:nvSpPr>
      <dsp:spPr>
        <a:xfrm>
          <a:off x="2053589" y="1495425"/>
          <a:ext cx="1760220" cy="9969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SWOT</a:t>
          </a:r>
          <a:endParaRPr lang="en-US" sz="3800" kern="1200" dirty="0"/>
        </a:p>
      </dsp:txBody>
      <dsp:txXfrm>
        <a:off x="2102256" y="1544092"/>
        <a:ext cx="1662886" cy="899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DF25A-825C-4F9A-95B0-CFC2C1E37AFE}">
      <dsp:nvSpPr>
        <dsp:cNvPr id="0" name=""/>
        <dsp:cNvSpPr/>
      </dsp:nvSpPr>
      <dsp:spPr>
        <a:xfrm>
          <a:off x="0" y="165584"/>
          <a:ext cx="7699576" cy="154506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CF924-0BF5-46FF-9C38-C2E298575F05}">
      <dsp:nvSpPr>
        <dsp:cNvPr id="0" name=""/>
        <dsp:cNvSpPr/>
      </dsp:nvSpPr>
      <dsp:spPr>
        <a:xfrm>
          <a:off x="382626" y="206008"/>
          <a:ext cx="1037224" cy="11330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A105A-1E62-41D5-9BB3-9D4C307ADF41}">
      <dsp:nvSpPr>
        <dsp:cNvPr id="0" name=""/>
        <dsp:cNvSpPr/>
      </dsp:nvSpPr>
      <dsp:spPr>
        <a:xfrm rot="10800000">
          <a:off x="229557" y="1545062"/>
          <a:ext cx="1335831" cy="1888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>Specific </a:t>
          </a:r>
          <a:endParaRPr lang="en-US" sz="1650" kern="1200" dirty="0"/>
        </a:p>
      </dsp:txBody>
      <dsp:txXfrm rot="10800000">
        <a:off x="270638" y="1545062"/>
        <a:ext cx="1253669" cy="1847329"/>
      </dsp:txXfrm>
    </dsp:sp>
    <dsp:sp modelId="{8C85CD38-B087-418A-8B1D-BBC34A0469D1}">
      <dsp:nvSpPr>
        <dsp:cNvPr id="0" name=""/>
        <dsp:cNvSpPr/>
      </dsp:nvSpPr>
      <dsp:spPr>
        <a:xfrm>
          <a:off x="1839283" y="206008"/>
          <a:ext cx="1037224" cy="11330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127CD-4C74-4DE1-9DDF-7182CEADAC87}">
      <dsp:nvSpPr>
        <dsp:cNvPr id="0" name=""/>
        <dsp:cNvSpPr/>
      </dsp:nvSpPr>
      <dsp:spPr>
        <a:xfrm rot="10800000">
          <a:off x="1672876" y="1545062"/>
          <a:ext cx="1370038" cy="1888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058403"/>
            <a:satOff val="21019"/>
            <a:lumOff val="-205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/>
          </a:r>
          <a:br>
            <a:rPr lang="en-US" sz="1500" kern="1200" dirty="0" smtClean="0"/>
          </a:br>
          <a:r>
            <a:rPr lang="en-US" sz="1500" kern="1200" dirty="0" smtClean="0"/>
            <a:t/>
          </a:r>
          <a:br>
            <a:rPr lang="en-US" sz="1500" kern="1200" dirty="0" smtClean="0"/>
          </a:b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kern="1200" dirty="0" smtClean="0"/>
            <a:t>Measureable</a:t>
          </a:r>
          <a:endParaRPr lang="en-US" sz="1650" kern="1200" dirty="0"/>
        </a:p>
      </dsp:txBody>
      <dsp:txXfrm rot="10800000">
        <a:off x="1715009" y="1545062"/>
        <a:ext cx="1285772" cy="1846277"/>
      </dsp:txXfrm>
    </dsp:sp>
    <dsp:sp modelId="{ED304FEE-D4C8-4C0A-B0F4-BD134503774F}">
      <dsp:nvSpPr>
        <dsp:cNvPr id="0" name=""/>
        <dsp:cNvSpPr/>
      </dsp:nvSpPr>
      <dsp:spPr>
        <a:xfrm>
          <a:off x="3314699" y="206008"/>
          <a:ext cx="1037224" cy="11330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41792-67BA-499C-B4AC-F5EFA7F8BB52}">
      <dsp:nvSpPr>
        <dsp:cNvPr id="0" name=""/>
        <dsp:cNvSpPr/>
      </dsp:nvSpPr>
      <dsp:spPr>
        <a:xfrm rot="10800000">
          <a:off x="3146637" y="1545062"/>
          <a:ext cx="1373347" cy="1888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50" kern="1200" dirty="0" smtClean="0"/>
            <a:t>Attainable</a:t>
          </a:r>
          <a:endParaRPr lang="en-US" sz="1650" kern="1200" dirty="0"/>
        </a:p>
      </dsp:txBody>
      <dsp:txXfrm rot="10800000">
        <a:off x="3188872" y="1545062"/>
        <a:ext cx="1288877" cy="1846175"/>
      </dsp:txXfrm>
    </dsp:sp>
    <dsp:sp modelId="{9BCF2FC7-5246-41C8-A283-12E61E00584C}">
      <dsp:nvSpPr>
        <dsp:cNvPr id="0" name=""/>
        <dsp:cNvSpPr/>
      </dsp:nvSpPr>
      <dsp:spPr>
        <a:xfrm>
          <a:off x="4772736" y="206008"/>
          <a:ext cx="1037224" cy="11330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765C4-71F6-4975-896D-89C33EA58715}">
      <dsp:nvSpPr>
        <dsp:cNvPr id="0" name=""/>
        <dsp:cNvSpPr/>
      </dsp:nvSpPr>
      <dsp:spPr>
        <a:xfrm rot="10800000">
          <a:off x="4623707" y="1545062"/>
          <a:ext cx="1335281" cy="1888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175209"/>
            <a:satOff val="63057"/>
            <a:lumOff val="-617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>Relevant</a:t>
          </a:r>
          <a:r>
            <a:rPr lang="en-US" sz="2100" kern="1200" dirty="0" smtClean="0"/>
            <a:t/>
          </a:r>
          <a:br>
            <a:rPr lang="en-US" sz="2100" kern="1200" dirty="0" smtClean="0"/>
          </a:br>
          <a:endParaRPr lang="en-US" sz="2100" kern="1200" dirty="0"/>
        </a:p>
      </dsp:txBody>
      <dsp:txXfrm rot="10800000">
        <a:off x="4664771" y="1545062"/>
        <a:ext cx="1253153" cy="1847346"/>
      </dsp:txXfrm>
    </dsp:sp>
    <dsp:sp modelId="{26C85ACB-2720-4D86-8E13-144AD88954A1}">
      <dsp:nvSpPr>
        <dsp:cNvPr id="0" name=""/>
        <dsp:cNvSpPr/>
      </dsp:nvSpPr>
      <dsp:spPr>
        <a:xfrm>
          <a:off x="6245870" y="206008"/>
          <a:ext cx="1037224" cy="1133046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CDB57-1BE4-4DE2-8138-A3719CDB11E1}">
      <dsp:nvSpPr>
        <dsp:cNvPr id="0" name=""/>
        <dsp:cNvSpPr/>
      </dsp:nvSpPr>
      <dsp:spPr>
        <a:xfrm rot="10800000">
          <a:off x="6062711" y="1545062"/>
          <a:ext cx="1403541" cy="1888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/>
          </a:r>
          <a:br>
            <a:rPr lang="en-US" sz="1650" kern="1200" dirty="0" smtClean="0"/>
          </a:br>
          <a:r>
            <a:rPr lang="en-US" sz="1650" kern="1200" dirty="0" smtClean="0"/>
            <a:t>Time Based</a:t>
          </a:r>
          <a:endParaRPr lang="en-US" sz="1650" kern="1200" dirty="0"/>
        </a:p>
      </dsp:txBody>
      <dsp:txXfrm rot="10800000">
        <a:off x="6105875" y="1545062"/>
        <a:ext cx="1317213" cy="184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D780BB-71E3-4C4D-976A-1A8C5788A558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727048-8C68-472A-80B1-E3AAA9E15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9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7E1DDA-BF86-48D2-94A1-FC060A91357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20BE9-274C-4E1C-8166-D8E0F107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9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64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4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11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6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4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654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4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46DEA-4A53-43E2-9527-A63DCA41FAE2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93ECB-B130-4F5C-A7E8-B1B09510A969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1195-C496-4CD8-BD87-2678BA81AC7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D67A-530C-4A1E-A469-504540D4D94C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0E2B-539A-4F38-B995-5DA7F89371A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0F5-1897-4C9E-B2CB-29654FF1DDA6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FACF-2D56-42CB-9F55-206FC764D4FC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07A4C-1395-469C-8358-E862B21572EB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0322-49BE-486B-91EA-2051CF5C187F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EF15-AB5C-4518-96A7-40C472DEC04E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C3F9-D598-49B3-9284-E3E23A15BEF7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EF21B48-6807-4C7D-8AF2-DF7C22A753EE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DCA29FB-10B7-43E9-89E0-765C03F300F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a/maryland.gov/forms/d/1qACvRTEItyAmWvLrJcNVwcLcJzn703BZUfXsLSx6TTg/viewform?pli=1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620000" cy="3200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aramond" panose="02020404030301010803" pitchFamily="18" charset="0"/>
              </a:rPr>
              <a:t>Managing for Results </a:t>
            </a:r>
            <a:br>
              <a:rPr lang="en-US" sz="3600" b="1" dirty="0" smtClean="0">
                <a:latin typeface="Garamond" panose="02020404030301010803" pitchFamily="18" charset="0"/>
              </a:rPr>
            </a:br>
            <a:r>
              <a:rPr lang="en-US" sz="3600" b="1" dirty="0" smtClean="0">
                <a:latin typeface="Garamond" panose="02020404030301010803" pitchFamily="18" charset="0"/>
              </a:rPr>
              <a:t>Strategic Planning Training</a:t>
            </a:r>
            <a:br>
              <a:rPr lang="en-US" sz="3600" b="1" dirty="0" smtClean="0">
                <a:latin typeface="Garamond" panose="02020404030301010803" pitchFamily="18" charset="0"/>
              </a:rPr>
            </a:br>
            <a:r>
              <a:rPr lang="en-US" sz="3600" b="1" dirty="0" smtClean="0">
                <a:latin typeface="Garamond" panose="02020404030301010803" pitchFamily="18" charset="0"/>
              </a:rPr>
              <a:t>for State Agencies</a:t>
            </a:r>
            <a:br>
              <a:rPr lang="en-US" sz="3600" b="1" dirty="0" smtClean="0">
                <a:latin typeface="Garamond" panose="02020404030301010803" pitchFamily="18" charset="0"/>
              </a:rPr>
            </a:br>
            <a:r>
              <a:rPr lang="en-US" sz="3600" b="1" dirty="0" smtClean="0">
                <a:latin typeface="Garamond" panose="02020404030301010803" pitchFamily="18" charset="0"/>
              </a:rPr>
              <a:t> </a:t>
            </a:r>
            <a:br>
              <a:rPr lang="en-US" sz="3600" b="1" dirty="0" smtClean="0">
                <a:latin typeface="Garamond" panose="02020404030301010803" pitchFamily="18" charset="0"/>
              </a:rPr>
            </a:br>
            <a:r>
              <a:rPr lang="en-US" sz="2800" b="1" dirty="0" smtClean="0">
                <a:latin typeface="Garamond" panose="02020404030301010803" pitchFamily="18" charset="0"/>
              </a:rPr>
              <a:t>March 7, 2016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cmatthews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79" y="533400"/>
            <a:ext cx="42882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 smtClean="0">
                <a:latin typeface="Garamond" panose="02020404030301010803" pitchFamily="18" charset="0"/>
              </a:rPr>
              <a:t>Customer Assessment (Office of Performance Improvement)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1" y="17526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Why customer </a:t>
            </a:r>
            <a:r>
              <a:rPr lang="en-US" sz="2400" b="1" dirty="0">
                <a:latin typeface="Garamond" panose="02020404030301010803" pitchFamily="18" charset="0"/>
              </a:rPr>
              <a:t>s</a:t>
            </a:r>
            <a:r>
              <a:rPr lang="en-US" sz="2400" b="1" dirty="0" smtClean="0">
                <a:latin typeface="Garamond" panose="02020404030301010803" pitchFamily="18" charset="0"/>
              </a:rPr>
              <a:t>ervice?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External customers: The people of Maryland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Internal customers: Agency and department staff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Customer service standards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Feedback and transparency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981200" cy="21120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988" y="304800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755" y="1290677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Performance Discussion (Managing for Results)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1600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No specific format: the </a:t>
            </a:r>
            <a:r>
              <a:rPr lang="en-US" sz="2400" b="1" dirty="0">
                <a:latin typeface="Garamond" panose="02020404030301010803" pitchFamily="18" charset="0"/>
              </a:rPr>
              <a:t>agency may discuss overall performance or focus on specific programs or initiatives.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Describe </a:t>
            </a:r>
            <a:r>
              <a:rPr lang="en-US" sz="2400" b="1" dirty="0">
                <a:latin typeface="Garamond" panose="02020404030301010803" pitchFamily="18" charset="0"/>
              </a:rPr>
              <a:t>what performance data reveal about agency </a:t>
            </a:r>
            <a:r>
              <a:rPr lang="en-US" sz="2400" b="1" dirty="0" smtClean="0">
                <a:latin typeface="Garamond" panose="02020404030301010803" pitchFamily="18" charset="0"/>
              </a:rPr>
              <a:t>performance.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Agencies </a:t>
            </a:r>
            <a:r>
              <a:rPr lang="en-US" sz="2400" b="1" dirty="0">
                <a:latin typeface="Garamond" panose="02020404030301010803" pitchFamily="18" charset="0"/>
              </a:rPr>
              <a:t>may submit documents that are produced for other purposes that discuss performance related to MFR </a:t>
            </a:r>
            <a:r>
              <a:rPr lang="en-US" sz="2400" b="1" dirty="0" smtClean="0">
                <a:latin typeface="Garamond" panose="02020404030301010803" pitchFamily="18" charset="0"/>
              </a:rPr>
              <a:t>measures; </a:t>
            </a:r>
            <a:r>
              <a:rPr lang="en-US" sz="2400" b="1" dirty="0">
                <a:latin typeface="Garamond" panose="02020404030301010803" pitchFamily="18" charset="0"/>
              </a:rPr>
              <a:t>for </a:t>
            </a:r>
            <a:r>
              <a:rPr lang="en-US" sz="2400" b="1" dirty="0" smtClean="0">
                <a:latin typeface="Garamond" panose="02020404030301010803" pitchFamily="18" charset="0"/>
              </a:rPr>
              <a:t>example, </a:t>
            </a:r>
            <a:r>
              <a:rPr lang="en-US" sz="2400" b="1" dirty="0">
                <a:latin typeface="Garamond" panose="02020404030301010803" pitchFamily="18" charset="0"/>
              </a:rPr>
              <a:t>reports to the legislative committees, reports to the Federal government, and annual reports</a:t>
            </a:r>
            <a:r>
              <a:rPr lang="en-US" sz="2400" b="1" dirty="0" smtClean="0">
                <a:latin typeface="Garamond" panose="02020404030301010803" pitchFamily="18" charset="0"/>
              </a:rPr>
              <a:t>.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Performance Discussion (continued)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7620000" cy="57246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A </a:t>
            </a:r>
            <a:r>
              <a:rPr lang="en-US" sz="2400" b="1" dirty="0">
                <a:latin typeface="Garamond" panose="02020404030301010803" pitchFamily="18" charset="0"/>
              </a:rPr>
              <a:t>typical performance discussion document </a:t>
            </a:r>
            <a:r>
              <a:rPr lang="en-US" sz="2400" b="1" dirty="0" smtClean="0">
                <a:latin typeface="Garamond" panose="02020404030301010803" pitchFamily="18" charset="0"/>
              </a:rPr>
              <a:t>includes: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1100" b="1" dirty="0" smtClean="0">
              <a:latin typeface="Garamond" panose="02020404030301010803" pitchFamily="18" charset="0"/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A concise statement of overall performance including what reported outcome and efficiency measures and other indicators show about the effectiveness and efficiency of the agency;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1100" b="1" dirty="0" smtClean="0">
              <a:latin typeface="Garamond" panose="02020404030301010803" pitchFamily="18" charset="0"/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Outcomes attained and explanations for performance that surpasses, meets, or fails to achieve targets;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1100" b="1" dirty="0" smtClean="0">
              <a:latin typeface="Garamond" panose="02020404030301010803" pitchFamily="18" charset="0"/>
            </a:endParaRPr>
          </a:p>
          <a:p>
            <a:pPr marL="914400" lvl="1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As applicable, a comparison of performance to similar programs in other jurisdictions using information from national standards, published articles, benchmarking, experience of similar states,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Performance Discussion (Managing for Results)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1200" b="1" dirty="0" smtClean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DBM is happy to provide examples by request.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9" t="21282" r="27669" b="52669"/>
          <a:stretch/>
        </p:blipFill>
        <p:spPr bwMode="auto">
          <a:xfrm>
            <a:off x="809625" y="2082463"/>
            <a:ext cx="7391400" cy="370873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0677"/>
            <a:ext cx="7696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Data Definitions and Controls (Managing for Results)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Data definitions and control procedures are the first step toward ensuring data integrity. 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Submit </a:t>
            </a:r>
            <a:r>
              <a:rPr lang="en-US" sz="2400" b="1" dirty="0">
                <a:latin typeface="Garamond" panose="02020404030301010803" pitchFamily="18" charset="0"/>
              </a:rPr>
              <a:t>data definitions and control procedures for agency-level measures for which documentation has not been previously submitted or where updates are necessary for FY </a:t>
            </a:r>
            <a:r>
              <a:rPr lang="en-US" sz="2400" b="1" dirty="0" smtClean="0">
                <a:latin typeface="Garamond" panose="02020404030301010803" pitchFamily="18" charset="0"/>
              </a:rPr>
              <a:t>2018.</a:t>
            </a:r>
          </a:p>
          <a:p>
            <a:pPr lvl="2" fontAlgn="base"/>
            <a:r>
              <a:rPr lang="en-US" sz="2400" dirty="0" smtClean="0">
                <a:latin typeface="Garamond" panose="02020404030301010803" pitchFamily="18" charset="0"/>
              </a:rPr>
              <a:t/>
            </a:r>
            <a:br>
              <a:rPr lang="en-US" sz="2400" dirty="0" smtClean="0">
                <a:latin typeface="Garamond" panose="02020404030301010803" pitchFamily="18" charset="0"/>
              </a:rPr>
            </a:br>
            <a:endParaRPr lang="en-US" sz="24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45" y="304800"/>
            <a:ext cx="7469155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67244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Data Definitions and Controls (Managing for Results)</a:t>
            </a: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Data definitions should: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Include detailed </a:t>
            </a:r>
            <a:r>
              <a:rPr lang="en-US" sz="2400" b="1" dirty="0">
                <a:latin typeface="Garamond" panose="02020404030301010803" pitchFamily="18" charset="0"/>
              </a:rPr>
              <a:t>description of </a:t>
            </a:r>
            <a:r>
              <a:rPr lang="en-US" sz="2400" b="1" dirty="0" smtClean="0">
                <a:latin typeface="Garamond" panose="02020404030301010803" pitchFamily="18" charset="0"/>
              </a:rPr>
              <a:t>how the measure is calculated to allow for replication;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Describe </a:t>
            </a:r>
            <a:r>
              <a:rPr lang="en-US" sz="2400" b="1" dirty="0">
                <a:latin typeface="Garamond" panose="02020404030301010803" pitchFamily="18" charset="0"/>
              </a:rPr>
              <a:t>the primary source(s) of information, its method of collection and </a:t>
            </a:r>
            <a:r>
              <a:rPr lang="en-US" sz="2400" b="1" dirty="0" smtClean="0">
                <a:latin typeface="Garamond" panose="02020404030301010803" pitchFamily="18" charset="0"/>
              </a:rPr>
              <a:t>storage;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Identify whether data is cumulative or </a:t>
            </a:r>
            <a:r>
              <a:rPr lang="en-US" sz="2400" b="1" dirty="0" smtClean="0">
                <a:latin typeface="Garamond" panose="02020404030301010803" pitchFamily="18" charset="0"/>
              </a:rPr>
              <a:t>non-cumulative;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b="1" dirty="0" smtClean="0">
              <a:latin typeface="Garamond" panose="020204040303010108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Identify any data limitations, including factors beyond the agency's </a:t>
            </a:r>
            <a:r>
              <a:rPr lang="en-US" sz="2400" b="1" dirty="0" smtClean="0">
                <a:latin typeface="Garamond" panose="02020404030301010803" pitchFamily="18" charset="0"/>
              </a:rPr>
              <a:t>control</a:t>
            </a:r>
            <a:r>
              <a:rPr lang="en-US" sz="2400" b="1" dirty="0">
                <a:latin typeface="Garamond" panose="02020404030301010803" pitchFamily="18" charset="0"/>
              </a:rPr>
              <a:t>.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81968"/>
            <a:ext cx="7696200" cy="63709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Data Definitions and Controls (Managing for Results)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endParaRPr lang="en-US" sz="2400" dirty="0" smtClean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Three Types of Data Controls: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sz="2400" b="1" i="1" u="sng" dirty="0">
                <a:latin typeface="Garamond" panose="02020404030301010803" pitchFamily="18" charset="0"/>
              </a:rPr>
              <a:t>Input controls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b="1" dirty="0" smtClean="0">
                <a:latin typeface="Garamond" panose="02020404030301010803" pitchFamily="18" charset="0"/>
              </a:rPr>
              <a:t>provide </a:t>
            </a:r>
            <a:r>
              <a:rPr lang="en-US" sz="2400" b="1" dirty="0">
                <a:latin typeface="Garamond" panose="02020404030301010803" pitchFamily="18" charset="0"/>
              </a:rPr>
              <a:t>reasonable assurance that data collection is accurate. </a:t>
            </a:r>
            <a:r>
              <a:rPr lang="en-US" sz="2400" b="1" dirty="0" smtClean="0">
                <a:latin typeface="Garamond" panose="02020404030301010803" pitchFamily="18" charset="0"/>
              </a:rPr>
              <a:t>Examples: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data-entry training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written </a:t>
            </a:r>
            <a:r>
              <a:rPr lang="en-US" sz="2400" b="1" dirty="0">
                <a:latin typeface="Garamond" panose="02020404030301010803" pitchFamily="18" charset="0"/>
              </a:rPr>
              <a:t>and established guidelines and procedures for data entry that are used </a:t>
            </a:r>
            <a:r>
              <a:rPr lang="en-US" sz="2400" b="1" dirty="0" smtClean="0">
                <a:latin typeface="Garamond" panose="02020404030301010803" pitchFamily="18" charset="0"/>
              </a:rPr>
              <a:t>consistently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s</a:t>
            </a:r>
            <a:r>
              <a:rPr lang="en-US" sz="2400" b="1" dirty="0" smtClean="0">
                <a:latin typeface="Garamond" panose="02020404030301010803" pitchFamily="18" charset="0"/>
              </a:rPr>
              <a:t>upervisory </a:t>
            </a:r>
            <a:r>
              <a:rPr lang="en-US" sz="2400" b="1" dirty="0">
                <a:latin typeface="Garamond" panose="02020404030301010803" pitchFamily="18" charset="0"/>
              </a:rPr>
              <a:t>review for accuracy of information entered into the computer </a:t>
            </a:r>
            <a:r>
              <a:rPr lang="en-US" sz="2400" b="1" dirty="0" smtClean="0">
                <a:latin typeface="Garamond" panose="02020404030301010803" pitchFamily="18" charset="0"/>
              </a:rPr>
              <a:t>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documentation </a:t>
            </a:r>
            <a:r>
              <a:rPr lang="en-US" sz="2400" b="1" dirty="0">
                <a:latin typeface="Garamond" panose="02020404030301010803" pitchFamily="18" charset="0"/>
              </a:rPr>
              <a:t>of the control structure from providers of third-party </a:t>
            </a:r>
            <a:r>
              <a:rPr lang="en-US" sz="2400" b="1" dirty="0" smtClean="0">
                <a:latin typeface="Garamond" panose="02020404030301010803" pitchFamily="18" charset="0"/>
              </a:rPr>
              <a:t>data</a:t>
            </a:r>
            <a:endParaRPr lang="en-US" sz="2400" b="1" dirty="0">
              <a:latin typeface="Garamond" panose="02020404030301010803" pitchFamily="18" charset="0"/>
            </a:endParaRPr>
          </a:p>
          <a:p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Data Definitions and Controls </a:t>
            </a:r>
            <a:r>
              <a:rPr lang="en-US" sz="2800" b="1" dirty="0" smtClean="0">
                <a:latin typeface="Garamond" panose="02020404030301010803" pitchFamily="18" charset="0"/>
              </a:rPr>
              <a:t>(Continued)</a:t>
            </a:r>
            <a:r>
              <a:rPr lang="en-US" sz="2800" dirty="0">
                <a:latin typeface="Garamond" panose="02020404030301010803" pitchFamily="18" charset="0"/>
              </a:rPr>
              <a:t/>
            </a:r>
            <a:br>
              <a:rPr lang="en-US" sz="2800" dirty="0">
                <a:latin typeface="Garamond" panose="02020404030301010803" pitchFamily="18" charset="0"/>
              </a:rPr>
            </a:b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848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latin typeface="Garamond" panose="02020404030301010803" pitchFamily="18" charset="0"/>
              </a:rPr>
              <a:t>Process </a:t>
            </a:r>
            <a:r>
              <a:rPr lang="en-US" sz="2400" b="1" i="1" u="sng" dirty="0">
                <a:latin typeface="Garamond" panose="02020404030301010803" pitchFamily="18" charset="0"/>
              </a:rPr>
              <a:t>controls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  <a:r>
              <a:rPr lang="en-US" sz="2400" b="1" dirty="0" smtClean="0">
                <a:latin typeface="Garamond" panose="02020404030301010803" pitchFamily="18" charset="0"/>
              </a:rPr>
              <a:t>provide </a:t>
            </a:r>
            <a:r>
              <a:rPr lang="en-US" sz="2400" b="1" dirty="0">
                <a:latin typeface="Garamond" panose="02020404030301010803" pitchFamily="18" charset="0"/>
              </a:rPr>
              <a:t>reasonable assurance that performance measurement systems use the appropriate information and follow procedures established for data gathering and calculation of each measure. 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	Examples: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review </a:t>
            </a:r>
            <a:r>
              <a:rPr lang="en-US" sz="2400" b="1" dirty="0">
                <a:latin typeface="Garamond" panose="02020404030301010803" pitchFamily="18" charset="0"/>
              </a:rPr>
              <a:t>of computer programs used to calculate or store performance data to ensure the correct information is being captured and the desired functions are being </a:t>
            </a:r>
            <a:r>
              <a:rPr lang="en-US" sz="2400" b="1" dirty="0" smtClean="0">
                <a:latin typeface="Garamond" panose="02020404030301010803" pitchFamily="18" charset="0"/>
              </a:rPr>
              <a:t>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personnel </a:t>
            </a:r>
            <a:r>
              <a:rPr lang="en-US" sz="2400" b="1" dirty="0">
                <a:latin typeface="Garamond" panose="02020404030301010803" pitchFamily="18" charset="0"/>
              </a:rPr>
              <a:t>understand the origin of the information and stay current with any changes in its </a:t>
            </a:r>
            <a:r>
              <a:rPr lang="en-US" sz="2400" b="1" dirty="0" smtClean="0">
                <a:latin typeface="Garamond" panose="02020404030301010803" pitchFamily="18" charset="0"/>
              </a:rPr>
              <a:t>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written </a:t>
            </a:r>
            <a:r>
              <a:rPr lang="en-US" sz="2400" b="1" dirty="0">
                <a:latin typeface="Garamond" panose="02020404030301010803" pitchFamily="18" charset="0"/>
              </a:rPr>
              <a:t>procedures exist for collecting and calculating </a:t>
            </a:r>
            <a:r>
              <a:rPr lang="en-US" sz="2400" b="1" dirty="0" smtClean="0">
                <a:latin typeface="Garamond" panose="02020404030301010803" pitchFamily="18" charset="0"/>
              </a:rPr>
              <a:t>measures</a:t>
            </a: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1000"/>
            <a:ext cx="75819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Data Definitions and Controls (Continued</a:t>
            </a:r>
            <a:r>
              <a:rPr lang="en-US" sz="2800" b="1" dirty="0" smtClean="0">
                <a:latin typeface="Garamond" panose="02020404030301010803" pitchFamily="18" charset="0"/>
              </a:rPr>
              <a:t>)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696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latin typeface="Garamond" panose="02020404030301010803" pitchFamily="18" charset="0"/>
              </a:rPr>
              <a:t>Review </a:t>
            </a:r>
            <a:r>
              <a:rPr lang="en-US" sz="2400" b="1" i="1" u="sng" dirty="0">
                <a:latin typeface="Garamond" panose="02020404030301010803" pitchFamily="18" charset="0"/>
              </a:rPr>
              <a:t>controls</a:t>
            </a:r>
            <a:r>
              <a:rPr lang="en-US" sz="2400" b="1" dirty="0">
                <a:latin typeface="Garamond" panose="02020404030301010803" pitchFamily="18" charset="0"/>
              </a:rPr>
              <a:t> are procedures to verify that an activity occurred and was correctly calculated to provide reasonable assurance that accurate data is reported. 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Examples: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c</a:t>
            </a:r>
            <a:r>
              <a:rPr lang="en-US" sz="2400" b="1" dirty="0" smtClean="0">
                <a:latin typeface="Garamond" panose="02020404030301010803" pitchFamily="18" charset="0"/>
              </a:rPr>
              <a:t>ommunication </a:t>
            </a:r>
            <a:r>
              <a:rPr lang="en-US" sz="2400" b="1" dirty="0">
                <a:latin typeface="Garamond" panose="02020404030301010803" pitchFamily="18" charset="0"/>
              </a:rPr>
              <a:t>with executive management to ensure that the desired information is being measured or is capable of being </a:t>
            </a:r>
            <a:r>
              <a:rPr lang="en-US" sz="2400" b="1" dirty="0" smtClean="0">
                <a:latin typeface="Garamond" panose="02020404030301010803" pitchFamily="18" charset="0"/>
              </a:rPr>
              <a:t>measured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r</a:t>
            </a:r>
            <a:r>
              <a:rPr lang="en-US" sz="2400" b="1" dirty="0" smtClean="0">
                <a:latin typeface="Garamond" panose="02020404030301010803" pitchFamily="18" charset="0"/>
              </a:rPr>
              <a:t>eview </a:t>
            </a:r>
            <a:r>
              <a:rPr lang="en-US" sz="2400" b="1" dirty="0">
                <a:latin typeface="Garamond" panose="02020404030301010803" pitchFamily="18" charset="0"/>
              </a:rPr>
              <a:t>of calculation of </a:t>
            </a:r>
            <a:r>
              <a:rPr lang="en-US" sz="2400" b="1" dirty="0" smtClean="0">
                <a:latin typeface="Garamond" panose="02020404030301010803" pitchFamily="18" charset="0"/>
              </a:rPr>
              <a:t>performance </a:t>
            </a:r>
            <a:r>
              <a:rPr lang="en-US" sz="2400" b="1" dirty="0">
                <a:latin typeface="Garamond" panose="02020404030301010803" pitchFamily="18" charset="0"/>
              </a:rPr>
              <a:t>data to ensure that the calculation is consistent with the measure definition and to check for mathematical </a:t>
            </a:r>
            <a:r>
              <a:rPr lang="en-US" sz="2400" b="1" dirty="0" smtClean="0">
                <a:latin typeface="Garamond" panose="02020404030301010803" pitchFamily="18" charset="0"/>
              </a:rPr>
              <a:t>errors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i</a:t>
            </a:r>
            <a:r>
              <a:rPr lang="en-US" sz="2400" b="1" dirty="0" smtClean="0">
                <a:latin typeface="Garamond" panose="02020404030301010803" pitchFamily="18" charset="0"/>
              </a:rPr>
              <a:t>nternal </a:t>
            </a:r>
            <a:r>
              <a:rPr lang="en-US" sz="2400" b="1" dirty="0">
                <a:latin typeface="Garamond" panose="02020404030301010803" pitchFamily="18" charset="0"/>
              </a:rPr>
              <a:t>audits of performance measures are </a:t>
            </a:r>
            <a:r>
              <a:rPr lang="en-US" sz="2400" b="1" dirty="0" smtClean="0">
                <a:latin typeface="Garamond" panose="02020404030301010803" pitchFamily="18" charset="0"/>
              </a:rPr>
              <a:t>conducted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MFR </a:t>
            </a:r>
            <a:r>
              <a:rPr lang="en-US" sz="2400" b="1" dirty="0">
                <a:latin typeface="Garamond" panose="02020404030301010803" pitchFamily="18" charset="0"/>
              </a:rPr>
              <a:t>submissions are reviewed for accuracy and typographical </a:t>
            </a:r>
            <a:r>
              <a:rPr lang="en-US" sz="2400" b="1" dirty="0" smtClean="0">
                <a:latin typeface="Garamond" panose="02020404030301010803" pitchFamily="18" charset="0"/>
              </a:rPr>
              <a:t>errors</a:t>
            </a:r>
            <a:endParaRPr lang="en-US" sz="2400" b="1" dirty="0">
              <a:latin typeface="Garamond" panose="02020404030301010803" pitchFamily="18" charset="0"/>
            </a:endParaRPr>
          </a:p>
          <a:p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77385" y="533400"/>
            <a:ext cx="982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aramond" panose="02020404030301010803" pitchFamily="18" charset="0"/>
              </a:rPr>
              <a:t>Managing for Results Tutorial</a:t>
            </a:r>
            <a:endParaRPr lang="en-US" sz="3600" dirty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26484" r="40001" b="6533"/>
          <a:stretch/>
        </p:blipFill>
        <p:spPr bwMode="auto">
          <a:xfrm>
            <a:off x="1465917" y="1295400"/>
            <a:ext cx="6143197" cy="396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5057" y="5393076"/>
            <a:ext cx="899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b="1" dirty="0">
                <a:solidFill>
                  <a:srgbClr val="0070C0"/>
                </a:solidFill>
                <a:latin typeface="Garamond" panose="02020404030301010803" pitchFamily="18" charset="0"/>
                <a:hlinkClick r:id="rId4"/>
              </a:rPr>
              <a:t>https://</a:t>
            </a:r>
            <a:r>
              <a:rPr lang="en-US" sz="1250" b="1" dirty="0">
                <a:solidFill>
                  <a:srgbClr val="00B0F0"/>
                </a:solidFill>
                <a:latin typeface="Garamond" panose="02020404030301010803" pitchFamily="18" charset="0"/>
                <a:hlinkClick r:id="rId4"/>
              </a:rPr>
              <a:t>docs.google.com/a/maryland.gov/forms/d/1qACvRTEItyAmWvLrJcNVwcLcJzn703BZUfXsLSx6TTg/viewform?pli=1 </a:t>
            </a:r>
            <a:endParaRPr lang="en-US" sz="1250" b="1" dirty="0">
              <a:solidFill>
                <a:srgbClr val="00B0F0"/>
              </a:solidFill>
              <a:latin typeface="Garamond" panose="02020404030301010803" pitchFamily="18" charset="0"/>
            </a:endParaRPr>
          </a:p>
          <a:p>
            <a:endParaRPr lang="en-US" sz="1250" dirty="0"/>
          </a:p>
        </p:txBody>
      </p:sp>
    </p:spTree>
    <p:extLst>
      <p:ext uri="{BB962C8B-B14F-4D97-AF65-F5344CB8AC3E}">
        <p14:creationId xmlns:p14="http://schemas.microsoft.com/office/powerpoint/2010/main" val="32041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457200"/>
            <a:ext cx="7467600" cy="7404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Why Strategic Planning?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566678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 fontAlgn="base"/>
            <a:r>
              <a:rPr lang="en-US" sz="2000" dirty="0">
                <a:latin typeface="Garamond" panose="02020404030301010803" pitchFamily="18" charset="0"/>
              </a:rPr>
              <a:t/>
            </a:r>
            <a:br>
              <a:rPr lang="en-US" sz="2000" dirty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1371600"/>
            <a:ext cx="76200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base"/>
            <a:r>
              <a:rPr lang="en-US" sz="2800" b="1" dirty="0" smtClean="0">
                <a:latin typeface="Garamond" panose="02020404030301010803" pitchFamily="18" charset="0"/>
              </a:rPr>
              <a:t>There’s an old saying:  “If you don’t know where you’re going, any road will get you there.”</a:t>
            </a:r>
            <a:r>
              <a:rPr lang="en-US" sz="2800" b="1" dirty="0">
                <a:latin typeface="Garamond" panose="02020404030301010803" pitchFamily="18" charset="0"/>
              </a:rPr>
              <a:t/>
            </a:r>
            <a:br>
              <a:rPr lang="en-US" sz="2800" b="1" dirty="0">
                <a:latin typeface="Garamond" panose="02020404030301010803" pitchFamily="18" charset="0"/>
              </a:rPr>
            </a:br>
            <a:endParaRPr lang="en-US" sz="28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What is the agency’s vision about where it needs to go?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Where is the agency now?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How will the agency get to the desired destination?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How will the agency measure its progress?</a:t>
            </a: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4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855" y="1066800"/>
            <a:ext cx="76962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Vision Statement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1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A brief and compelling description of the preferred, ideal future. </a:t>
            </a:r>
          </a:p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/>
            </a:r>
            <a:br>
              <a:rPr lang="en-US" sz="2400" b="1" u="sng" dirty="0" smtClean="0">
                <a:latin typeface="Garamond" panose="02020404030301010803" pitchFamily="18" charset="0"/>
              </a:rPr>
            </a:br>
            <a:r>
              <a:rPr lang="en-US" sz="2400" b="1" u="sng" dirty="0" smtClean="0">
                <a:latin typeface="Garamond" panose="02020404030301010803" pitchFamily="18" charset="0"/>
              </a:rPr>
              <a:t>Checklist</a:t>
            </a:r>
            <a:endParaRPr lang="en-US" sz="2400" b="1" u="sng" dirty="0">
              <a:latin typeface="Garamond" panose="02020404030301010803" pitchFamily="18" charset="0"/>
            </a:endParaRPr>
          </a:p>
          <a:p>
            <a:pPr fontAlgn="base"/>
            <a:endParaRPr lang="en-US" sz="2400" b="1" dirty="0">
              <a:latin typeface="Garamond" panose="02020404030301010803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the vision statement provide a clear picture of the organization’s ideal future?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 vision statement inspiring and challenging?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 vision statement brief enough to be remembered?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Will achievement of the mission help make the vision a reality?</a:t>
            </a:r>
          </a:p>
          <a:p>
            <a:pPr lvl="1" fontAlgn="base"/>
            <a:endParaRPr lang="en-US" sz="2400" b="1" u="sng" dirty="0">
              <a:latin typeface="Garamond" panose="02020404030301010803" pitchFamily="18" charset="0"/>
            </a:endParaRPr>
          </a:p>
          <a:p>
            <a:pPr lvl="1" fontAlgn="base"/>
            <a:endParaRPr lang="en-US" sz="24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7696200" cy="77251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/>
            <a:r>
              <a:rPr lang="en-US" sz="2400" b="1" dirty="0" smtClean="0">
                <a:latin typeface="Garamond" panose="02020404030301010803" pitchFamily="18" charset="0"/>
              </a:rPr>
              <a:t>Which vision statement is best and why?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1400" b="1" dirty="0" smtClean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achieve the respect of client agencies by performing the mission in professionally and efficiently.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be a major catalyst in the growth of international trade, to be dominant in terms of cargo flowing through East Coast ports.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A State in which the public has confidence that property assessments uniformly reflect current market values.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be a respected and trusted leader providing public services.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>
                <a:latin typeface="Garamond" panose="02020404030301010803" pitchFamily="18" charset="0"/>
              </a:rPr>
              <a:t>We envision a future in which all Marylanders are protected from infectious diseases, environmental hazards, </a:t>
            </a:r>
            <a:r>
              <a:rPr lang="en-US" sz="2400" b="1" dirty="0" smtClean="0">
                <a:latin typeface="Garamond" panose="02020404030301010803" pitchFamily="18" charset="0"/>
              </a:rPr>
              <a:t>and hereditary disorders.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fontAlgn="base"/>
            <a:endParaRPr lang="en-US" sz="2400" dirty="0">
              <a:latin typeface="Garamond" panose="02020404030301010803" pitchFamily="18" charset="0"/>
            </a:endParaRPr>
          </a:p>
          <a:p>
            <a:pPr fontAlgn="base"/>
            <a:endParaRPr lang="en-US" sz="2000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926" y="1967185"/>
            <a:ext cx="7864642" cy="375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Mission Statement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0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A short, comprehensive statement of the reason for an organization’s existence. It succinctly identifies what an organization does (or should do), and for whom. </a:t>
            </a:r>
          </a:p>
          <a:p>
            <a:pPr lvl="1" fontAlgn="base"/>
            <a:endParaRPr lang="en-US" sz="2000" u="sng" dirty="0">
              <a:latin typeface="Garamond" panose="02020404030301010803" pitchFamily="18" charset="0"/>
            </a:endParaRPr>
          </a:p>
          <a:p>
            <a:pPr lvl="1" fontAlgn="base"/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7620000" cy="68941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Mission Statement</a:t>
            </a:r>
            <a:endParaRPr lang="en-US" u="sng" dirty="0">
              <a:latin typeface="Garamond" panose="02020404030301010803" pitchFamily="18" charset="0"/>
            </a:endParaRPr>
          </a:p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>Checklist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Does it clearly state what business you are in?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Is it </a:t>
            </a:r>
            <a:r>
              <a:rPr lang="en-US" sz="2400" b="1" dirty="0">
                <a:latin typeface="Garamond" panose="02020404030301010803" pitchFamily="18" charset="0"/>
              </a:rPr>
              <a:t>sufficiently broad so everyone in the organization can see how they contribute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 mission rarely changing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Can the mission survive changes in administration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Will it make sense to the average citizen if they see it on your office wall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Does </a:t>
            </a:r>
            <a:r>
              <a:rPr lang="en-US" sz="2400" b="1" dirty="0">
                <a:latin typeface="Garamond" panose="02020404030301010803" pitchFamily="18" charset="0"/>
              </a:rPr>
              <a:t>it answer the questions, “what do we do (or should do), and for whom</a:t>
            </a:r>
            <a:r>
              <a:rPr lang="en-US" sz="2400" b="1" dirty="0" smtClean="0">
                <a:latin typeface="Garamond" panose="02020404030301010803" pitchFamily="18" charset="0"/>
              </a:rPr>
              <a:t>?”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it obvious why we spend public dollars on </a:t>
            </a:r>
            <a:r>
              <a:rPr lang="en-US" sz="2400" b="1" dirty="0" smtClean="0">
                <a:latin typeface="Garamond" panose="02020404030301010803" pitchFamily="18" charset="0"/>
              </a:rPr>
              <a:t>this effort</a:t>
            </a:r>
            <a:r>
              <a:rPr lang="en-US" sz="2400" b="1" dirty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4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696200" cy="72635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Which of the mission statements are well-written? Why?</a:t>
            </a:r>
          </a:p>
          <a:p>
            <a:endParaRPr lang="en-US" sz="1200" b="1" dirty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efficiently operate a public health system.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improve health status of Marylanders through prevention, early intervention, surveillance, treatment.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provide professional and technical services to keep State government working today and in the future.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protect Marylanders from the illegal conduct of insurers by actively and fairly enforcing the insurance laws of Maryland.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improve and maintain the quality of the State’s water resources to a level that supports a balanced population of aquatic resources, protects public health, and sustains a strong statewide economy.</a:t>
            </a:r>
          </a:p>
          <a:p>
            <a:pPr lvl="1" fontAlgn="base"/>
            <a:endParaRPr lang="en-US" sz="20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0677"/>
            <a:ext cx="7696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Goals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The general end toward which an organization directs its efforts. Goals clarify the mission and vision, and provide direction, but do not state how to get there.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They </a:t>
            </a:r>
            <a:r>
              <a:rPr lang="en-US" sz="2400" b="1" dirty="0">
                <a:latin typeface="Garamond" panose="02020404030301010803" pitchFamily="18" charset="0"/>
              </a:rPr>
              <a:t>are broad statements that describe desired outcomes that cannot be achieved in less than three years. 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They </a:t>
            </a:r>
            <a:r>
              <a:rPr lang="en-US" sz="2400" b="1" dirty="0">
                <a:latin typeface="Garamond" panose="02020404030301010803" pitchFamily="18" charset="0"/>
              </a:rPr>
              <a:t>are also general, not quantified, and do not express a specific target for achievement.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0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559" y="274638"/>
            <a:ext cx="7556241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Goals (Continued)</a:t>
            </a: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559" y="789992"/>
            <a:ext cx="8153400" cy="65248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u="sng" dirty="0" smtClean="0">
                <a:latin typeface="Garamond" panose="02020404030301010803" pitchFamily="18" charset="0"/>
              </a:rPr>
              <a:t>Checklist</a:t>
            </a:r>
          </a:p>
          <a:p>
            <a:endParaRPr lang="en-US" sz="2400" b="1" u="sng" dirty="0" smtClean="0">
              <a:latin typeface="Garamond" panose="02020404030301010803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Does </a:t>
            </a:r>
            <a:r>
              <a:rPr lang="en-US" sz="2400" b="1" dirty="0">
                <a:latin typeface="Garamond" panose="02020404030301010803" pitchFamily="18" charset="0"/>
              </a:rPr>
              <a:t>each goal support the mission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each goal consistent with your legislative authority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each goal deal with just one issue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each goal represent a desired result that can be measured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the goal reflect a primary activity or strategic direction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 goal challenging, but still realistic and achievable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the goal encompass </a:t>
            </a:r>
            <a:r>
              <a:rPr lang="en-US" sz="2400" b="1" dirty="0" smtClean="0">
                <a:latin typeface="Garamond" panose="02020404030301010803" pitchFamily="18" charset="0"/>
              </a:rPr>
              <a:t>at </a:t>
            </a:r>
            <a:r>
              <a:rPr lang="en-US" sz="2400" b="1" dirty="0">
                <a:latin typeface="Garamond" panose="02020404030301010803" pitchFamily="18" charset="0"/>
              </a:rPr>
              <a:t>least three years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Is </a:t>
            </a:r>
            <a:r>
              <a:rPr lang="en-US" sz="2400" b="1" dirty="0">
                <a:latin typeface="Garamond" panose="02020404030301010803" pitchFamily="18" charset="0"/>
              </a:rPr>
              <a:t>the goal important to </a:t>
            </a:r>
            <a:r>
              <a:rPr lang="en-US" sz="2400" b="1" dirty="0" smtClean="0">
                <a:latin typeface="Garamond" panose="02020404030301010803" pitchFamily="18" charset="0"/>
              </a:rPr>
              <a:t>stakeholders?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Will </a:t>
            </a:r>
            <a:r>
              <a:rPr lang="en-US" sz="2400" b="1" dirty="0">
                <a:latin typeface="Garamond" panose="02020404030301010803" pitchFamily="18" charset="0"/>
              </a:rPr>
              <a:t>someone unfamiliar with the program understand what the goal means</a:t>
            </a:r>
            <a:r>
              <a:rPr lang="en-US" dirty="0">
                <a:latin typeface="Garamond" panose="02020404030301010803" pitchFamily="18" charset="0"/>
              </a:rPr>
              <a:t>?</a:t>
            </a:r>
            <a:endParaRPr lang="en-US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Goals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66800"/>
            <a:ext cx="76962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>Which goal is best and why?</a:t>
            </a:r>
          </a:p>
          <a:p>
            <a:pPr fontAlgn="base"/>
            <a:endParaRPr lang="en-US" sz="2400" u="sng" dirty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Effective resource management.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provide reliable and accurate information technology systems for use by State agencies.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Administer Federal grant programs.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To provide emergency services to Marylanders as quickly and efficiently as possible.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Increase productivity, customer service, and interagency workings.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Reduce Maryland’s consumption of petroleum fuels through increased use of alternative fuels and advanced transportation technologies.</a:t>
            </a: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878" y="1083439"/>
            <a:ext cx="7696200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Objectives</a:t>
            </a: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endParaRPr lang="en-US" sz="1400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>
                <a:latin typeface="Garamond" panose="02020404030301010803" pitchFamily="18" charset="0"/>
              </a:rPr>
              <a:t>Specific and measurable targets for accomplishment of a goal.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2290" name="Picture 2" descr="C:\Users\cmatthews\Desktop\SMART-goa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4" y="7391400"/>
            <a:ext cx="8080576" cy="34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2436657"/>
            <a:ext cx="7699576" cy="3433473"/>
            <a:chOff x="152400" y="1401038"/>
            <a:chExt cx="6248400" cy="406400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3953536824"/>
                </p:ext>
              </p:extLst>
            </p:nvPr>
          </p:nvGraphicFramePr>
          <p:xfrm>
            <a:off x="152400" y="1401038"/>
            <a:ext cx="62484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23429" y="1458691"/>
              <a:ext cx="1295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5933" y="1583488"/>
              <a:ext cx="989996" cy="1566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86455" y="1470184"/>
              <a:ext cx="91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76895" y="1486678"/>
              <a:ext cx="91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96700" y="1489839"/>
              <a:ext cx="914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53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Objectives (Continued)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033" y="914400"/>
            <a:ext cx="7696200" cy="66479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>Checklist</a:t>
            </a:r>
            <a:endParaRPr lang="en-US" sz="1400" b="1" dirty="0">
              <a:latin typeface="Garamond" panose="02020404030301010803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Do the objectives </a:t>
            </a:r>
            <a:r>
              <a:rPr lang="en-US" sz="2400" b="1" dirty="0">
                <a:latin typeface="Garamond" panose="02020404030301010803" pitchFamily="18" charset="0"/>
              </a:rPr>
              <a:t>reflect </a:t>
            </a:r>
            <a:r>
              <a:rPr lang="en-US" sz="2400" b="1" dirty="0" smtClean="0">
                <a:latin typeface="Garamond" panose="02020404030301010803" pitchFamily="18" charset="0"/>
              </a:rPr>
              <a:t>specific accomplishments?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Can progress towards completion </a:t>
            </a:r>
            <a:r>
              <a:rPr lang="en-US" sz="2400" b="1" dirty="0" smtClean="0">
                <a:latin typeface="Garamond" panose="02020404030301010803" pitchFamily="18" charset="0"/>
              </a:rPr>
              <a:t>be </a:t>
            </a:r>
            <a:r>
              <a:rPr lang="en-US" sz="2400" b="1" dirty="0">
                <a:latin typeface="Garamond" panose="02020404030301010803" pitchFamily="18" charset="0"/>
              </a:rPr>
              <a:t>measured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Is the objective aggressive/challenging</a:t>
            </a:r>
            <a:r>
              <a:rPr lang="en-US" sz="2400" b="1" dirty="0">
                <a:latin typeface="Garamond" panose="02020404030301010803" pitchFamily="18" charset="0"/>
              </a:rPr>
              <a:t>, yet realistic and attainable </a:t>
            </a:r>
            <a:r>
              <a:rPr lang="en-US" sz="2400" b="1" dirty="0" smtClean="0">
                <a:latin typeface="Garamond" panose="02020404030301010803" pitchFamily="18" charset="0"/>
              </a:rPr>
              <a:t>with available time and resources?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there a specific time frame for </a:t>
            </a:r>
            <a:r>
              <a:rPr lang="en-US" sz="2400" b="1" dirty="0" smtClean="0">
                <a:latin typeface="Garamond" panose="02020404030301010803" pitchFamily="18" charset="0"/>
              </a:rPr>
              <a:t>completion?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Does the time-bound component of your SMART objectives stay the same for a few years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Have you identified who will be </a:t>
            </a:r>
            <a:r>
              <a:rPr lang="en-US" sz="2400" b="1" dirty="0" smtClean="0">
                <a:latin typeface="Garamond" panose="02020404030301010803" pitchFamily="18" charset="0"/>
              </a:rPr>
              <a:t>accountable?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Will completion of </a:t>
            </a:r>
            <a:r>
              <a:rPr lang="en-US" sz="2400" b="1" dirty="0" smtClean="0">
                <a:latin typeface="Garamond" panose="02020404030301010803" pitchFamily="18" charset="0"/>
              </a:rPr>
              <a:t>objective </a:t>
            </a:r>
            <a:r>
              <a:rPr lang="en-US" sz="2400" b="1" dirty="0">
                <a:latin typeface="Garamond" panose="02020404030301010803" pitchFamily="18" charset="0"/>
              </a:rPr>
              <a:t>lead to goal attainment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Is there at least one objective for each stated goal or set of goals</a:t>
            </a:r>
            <a:r>
              <a:rPr lang="en-US" sz="2400" b="1" dirty="0" smtClean="0">
                <a:latin typeface="Garamond" panose="02020404030301010803" pitchFamily="18" charset="0"/>
              </a:rPr>
              <a:t>?</a:t>
            </a: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Will someone unfamiliar with the budget unit or program understand what the objective means?</a:t>
            </a:r>
            <a:endParaRPr lang="en-US" sz="24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58956"/>
            <a:ext cx="7467600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2800" b="1" dirty="0" smtClean="0">
                <a:latin typeface="Garamond" panose="02020404030301010803" pitchFamily="18" charset="0"/>
              </a:rPr>
              <a:t>What are Strategies?</a:t>
            </a:r>
            <a:br>
              <a:rPr lang="en-US" sz="2800" b="1" dirty="0" smtClean="0">
                <a:latin typeface="Garamond" panose="02020404030301010803" pitchFamily="18" charset="0"/>
              </a:rPr>
            </a:br>
            <a:endParaRPr lang="en-US" sz="28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Action Plans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Tasks with timeframes.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Tasks that will help to achieve specific objectives.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Procedures and processes.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Each strategy should have a list of processes, persons responsible for each process, time table, and list of resources needed.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lvl="1" algn="ctr" fontAlgn="base"/>
            <a:endParaRPr lang="en-US" sz="2400" b="1" dirty="0" smtClean="0">
              <a:latin typeface="Garamond" panose="02020404030301010803" pitchFamily="18" charset="0"/>
            </a:endParaRPr>
          </a:p>
          <a:p>
            <a:pPr lvl="1" algn="ctr" fontAlgn="base"/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07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75819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Objectives (Continued)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8633" y="762000"/>
            <a:ext cx="7696200" cy="68018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>Which objective is best and why?</a:t>
            </a:r>
          </a:p>
          <a:p>
            <a:pPr fontAlgn="base"/>
            <a:endParaRPr lang="en-US" sz="1000" b="1" dirty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Reduce per capita peak electricity demand and consumption 15 percent by 2015, compared to 2007 baseline.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Reduce water consumption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Annually collect samples and contribute to the assessment of water quality status in the Chesapeake Bay and its tributaries.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By 2005, 90% of full-time circuit court attorneys will handle a caseload of between 80% and 120% of the American Bar Association maximum caseload standards.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Prepare early state biotechnology companies to be successful, leading to job creation.</a:t>
            </a:r>
          </a:p>
          <a:p>
            <a:pPr lvl="2" fontAlgn="base"/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7696200" cy="69942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 smtClean="0">
                <a:latin typeface="Garamond" panose="02020404030301010803" pitchFamily="18" charset="0"/>
              </a:rPr>
              <a:t>Performance Metrics</a:t>
            </a:r>
          </a:p>
          <a:p>
            <a:pPr algn="ctr"/>
            <a:endParaRPr lang="en-US" sz="1050" b="1" dirty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A system </a:t>
            </a:r>
            <a:r>
              <a:rPr lang="en-US" sz="2400" b="1" dirty="0">
                <a:latin typeface="Garamond" panose="02020404030301010803" pitchFamily="18" charset="0"/>
              </a:rPr>
              <a:t>of customer-focused, quantified indicators </a:t>
            </a:r>
            <a:r>
              <a:rPr lang="en-US" sz="2400" b="1" dirty="0" smtClean="0">
                <a:latin typeface="Garamond" panose="02020404030301010803" pitchFamily="18" charset="0"/>
              </a:rPr>
              <a:t>that tell an </a:t>
            </a:r>
            <a:r>
              <a:rPr lang="en-US" sz="2400" b="1" dirty="0">
                <a:latin typeface="Garamond" panose="02020404030301010803" pitchFamily="18" charset="0"/>
              </a:rPr>
              <a:t>organization </a:t>
            </a:r>
            <a:r>
              <a:rPr lang="en-US" sz="2400" b="1" dirty="0" smtClean="0">
                <a:latin typeface="Garamond" panose="02020404030301010803" pitchFamily="18" charset="0"/>
              </a:rPr>
              <a:t>if </a:t>
            </a:r>
            <a:r>
              <a:rPr lang="en-US" sz="2400" b="1" dirty="0">
                <a:latin typeface="Garamond" panose="02020404030301010803" pitchFamily="18" charset="0"/>
              </a:rPr>
              <a:t>it is meeting its goals and objectives</a:t>
            </a:r>
            <a:r>
              <a:rPr lang="en-US" sz="2400" b="1" dirty="0" smtClean="0">
                <a:latin typeface="Garamond" panose="02020404030301010803" pitchFamily="18" charset="0"/>
              </a:rPr>
              <a:t>.</a:t>
            </a:r>
          </a:p>
          <a:p>
            <a:endParaRPr lang="en-US" sz="1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Garamond" panose="02020404030301010803" pitchFamily="18" charset="0"/>
              </a:rPr>
              <a:t>INPUTS</a:t>
            </a:r>
            <a:r>
              <a:rPr lang="en-US" sz="2400" b="1" dirty="0">
                <a:latin typeface="Garamond" panose="02020404030301010803" pitchFamily="18" charset="0"/>
              </a:rPr>
              <a:t>: the amount of resources used to provide a particular product or </a:t>
            </a:r>
            <a:r>
              <a:rPr lang="en-US" sz="2400" b="1" dirty="0" smtClean="0">
                <a:latin typeface="Garamond" panose="02020404030301010803" pitchFamily="18" charset="0"/>
              </a:rPr>
              <a:t>service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Garamond" panose="02020404030301010803" pitchFamily="18" charset="0"/>
              </a:rPr>
              <a:t>OUTPUTS</a:t>
            </a:r>
            <a:r>
              <a:rPr lang="en-US" sz="2400" b="1" dirty="0">
                <a:latin typeface="Garamond" panose="02020404030301010803" pitchFamily="18" charset="0"/>
              </a:rPr>
              <a:t>: the amount of goods and services provided, in other words the number of activities completed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Garamond" panose="02020404030301010803" pitchFamily="18" charset="0"/>
              </a:rPr>
              <a:t>OUTCOMES</a:t>
            </a:r>
            <a:r>
              <a:rPr lang="en-US" sz="2400" b="1" dirty="0">
                <a:latin typeface="Garamond" panose="02020404030301010803" pitchFamily="18" charset="0"/>
              </a:rPr>
              <a:t>: the results that will be achieved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Garamond" panose="02020404030301010803" pitchFamily="18" charset="0"/>
              </a:rPr>
              <a:t>EFFICIENCY</a:t>
            </a:r>
            <a:r>
              <a:rPr lang="en-US" sz="2400" b="1" dirty="0">
                <a:latin typeface="Garamond" panose="02020404030301010803" pitchFamily="18" charset="0"/>
              </a:rPr>
              <a:t>: the relationship between unit cost or productivity, and a given outcome or output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Garamond" panose="02020404030301010803" pitchFamily="18" charset="0"/>
              </a:rPr>
              <a:t>QUALITY</a:t>
            </a:r>
            <a:r>
              <a:rPr lang="en-US" sz="2400" b="1" dirty="0">
                <a:latin typeface="Garamond" panose="02020404030301010803" pitchFamily="18" charset="0"/>
              </a:rPr>
              <a:t>: how well you met the expectations of your customers</a:t>
            </a:r>
          </a:p>
          <a:p>
            <a:pPr lvl="1" fontAlgn="base"/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Managing for Results Strategic Plan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0677"/>
            <a:ext cx="7696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aramond" panose="02020404030301010803" pitchFamily="18" charset="0"/>
              </a:rPr>
              <a:t>Performance Metrics</a:t>
            </a:r>
            <a:r>
              <a:rPr lang="en-US" sz="2400" b="1" dirty="0" smtClean="0">
                <a:latin typeface="Garamond" panose="02020404030301010803" pitchFamily="18" charset="0"/>
              </a:rPr>
              <a:t/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u="sng" dirty="0" smtClean="0">
              <a:latin typeface="Garamond" panose="02020404030301010803" pitchFamily="18" charset="0"/>
            </a:endParaRPr>
          </a:p>
          <a:p>
            <a:pPr fontAlgn="base"/>
            <a:r>
              <a:rPr lang="en-US" sz="2400" b="1" u="sng" dirty="0" smtClean="0">
                <a:latin typeface="Garamond" panose="02020404030301010803" pitchFamily="18" charset="0"/>
              </a:rPr>
              <a:t>Checklist</a:t>
            </a:r>
          </a:p>
          <a:p>
            <a:pPr fontAlgn="base"/>
            <a:endParaRPr lang="en-US" sz="2400" b="1" dirty="0">
              <a:latin typeface="Garamond" panose="02020404030301010803" pitchFamily="18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Does your MFR strategic plan focus on outputs and outcomes instead of inputs? </a:t>
            </a: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Performance </a:t>
            </a:r>
            <a:r>
              <a:rPr lang="en-US" sz="2800" b="1" dirty="0" smtClean="0">
                <a:latin typeface="Garamond" panose="02020404030301010803" pitchFamily="18" charset="0"/>
              </a:rPr>
              <a:t>Metrics (Continued)</a:t>
            </a:r>
            <a:endParaRPr lang="en-US" sz="2400" u="sng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90600"/>
            <a:ext cx="7696200" cy="704808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base"/>
            <a:r>
              <a:rPr lang="en-US" sz="2400" b="1" dirty="0" smtClean="0">
                <a:latin typeface="Garamond" panose="02020404030301010803" pitchFamily="18" charset="0"/>
              </a:rPr>
              <a:t>Label each performance metric as an input, output, outcome, efficiency or quality measure. </a:t>
            </a:r>
          </a:p>
          <a:p>
            <a:pPr fontAlgn="base"/>
            <a:endParaRPr lang="en-US" sz="1400" b="1" dirty="0">
              <a:latin typeface="Garamond" panose="02020404030301010803" pitchFamily="18" charset="0"/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Number of Marylanders served by public water systems.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Percent of Marylanders served by public water systems in compliance with all drinking water regulations.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Number of children tested for elevated blood lead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Number of vehicles stolen statewide	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Yearly change in vehicle thefts in jurisdictions receiving Vehicle Theft Prevention Council funding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Enrollment in public high schools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Employment rate of five-year-out alumni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2400" b="1" dirty="0" smtClean="0">
                <a:latin typeface="Garamond" panose="02020404030301010803" pitchFamily="18" charset="0"/>
              </a:rPr>
              <a:t>Number of students receiving State financial aid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  <a:p>
            <a:pPr lvl="1" fontAlgn="base"/>
            <a:endParaRPr lang="en-US" sz="2000" b="1" dirty="0" smtClean="0">
              <a:latin typeface="Garamond" panose="02020404030301010803" pitchFamily="18" charset="0"/>
            </a:endParaRPr>
          </a:p>
          <a:p>
            <a:pPr lvl="2" fontAlgn="base"/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543800" cy="337185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Thank you!</a:t>
            </a:r>
            <a:b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What did we miss that you wanted to get out of the training session today?</a:t>
            </a:r>
            <a:r>
              <a:rPr lang="en-US" sz="4800" b="1" dirty="0" smtClean="0">
                <a:latin typeface="Garamond" panose="02020404030301010803" pitchFamily="18" charset="0"/>
              </a:rPr>
              <a:t/>
            </a:r>
            <a:br>
              <a:rPr lang="en-US" sz="4800" b="1" dirty="0" smtClean="0">
                <a:latin typeface="Garamond" panose="02020404030301010803" pitchFamily="18" charset="0"/>
              </a:rPr>
            </a:br>
            <a:r>
              <a:rPr lang="en-US" sz="4800" b="1" dirty="0" smtClean="0">
                <a:latin typeface="Garamond" panose="02020404030301010803" pitchFamily="18" charset="0"/>
              </a:rPr>
              <a:t> </a:t>
            </a:r>
            <a:endParaRPr lang="en-US" sz="6600" b="1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582067"/>
            <a:ext cx="75438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/>
            <a:r>
              <a:rPr lang="en-US" sz="2800" b="1" dirty="0" smtClean="0">
                <a:latin typeface="Garamond" panose="02020404030301010803" pitchFamily="18" charset="0"/>
              </a:rPr>
              <a:t>Examples of Strategies</a:t>
            </a:r>
          </a:p>
          <a:p>
            <a:pPr lvl="1" algn="ctr" fontAlgn="base"/>
            <a:endParaRPr lang="en-US" sz="20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Update the regional inventory of highways by December 2016.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Identify high cost users of prescriptions in the Medicaid program and do an in-depth audit. </a:t>
            </a:r>
            <a:r>
              <a:rPr lang="en-US" sz="2400" b="1" dirty="0">
                <a:latin typeface="Garamond" panose="02020404030301010803" pitchFamily="18" charset="0"/>
              </a:rPr>
              <a:t/>
            </a:r>
            <a:br>
              <a:rPr lang="en-US" sz="2400" b="1" dirty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Identify barriers to processing applications in specific DSS offices with timeliness issues.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Train 50% of staff on new software by July 2017.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For FY 2017, refine the forms used by staff to record complaints.</a:t>
            </a:r>
          </a:p>
          <a:p>
            <a:pPr lvl="1" fontAlgn="base"/>
            <a:endParaRPr lang="en-US" sz="2400" b="1" dirty="0">
              <a:latin typeface="Garamond" panose="02020404030301010803" pitchFamily="18" charset="0"/>
            </a:endParaRPr>
          </a:p>
          <a:p>
            <a:pPr lvl="1" algn="ctr" fontAlgn="base"/>
            <a:endParaRPr lang="en-US" sz="2400" b="1" dirty="0">
              <a:latin typeface="Garamond" panose="02020404030301010803" pitchFamily="18" charset="0"/>
            </a:endParaRPr>
          </a:p>
          <a:p>
            <a:pPr lvl="1" algn="ctr" fontAlgn="base"/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8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What Do You Want To Get From This Training?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426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Split into small groups, assign a note-taker, and share:</a:t>
            </a:r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What do you hope to learn or better understand from this training session?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What are the biggest challenges you face with strategic planning in your agency?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Picture 3" descr="C:\Users\cmatthews\Desktop\Interview+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46458"/>
            <a:ext cx="2869883" cy="286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New Performance Reporting Procedure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0677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Governor’s Office of Performance Improvement</a:t>
            </a:r>
            <a:r>
              <a:rPr lang="en-US" dirty="0" smtClean="0">
                <a:latin typeface="Garamond" panose="02020404030301010803" pitchFamily="18" charset="0"/>
              </a:rPr>
              <a:t/>
            </a:r>
            <a:br>
              <a:rPr lang="en-US" dirty="0" smtClean="0">
                <a:latin typeface="Garamond" panose="02020404030301010803" pitchFamily="18" charset="0"/>
              </a:rPr>
            </a:br>
            <a:endParaRPr lang="en-US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No more </a:t>
            </a:r>
            <a:r>
              <a:rPr lang="en-US" sz="2400" b="1" dirty="0" err="1" smtClean="0">
                <a:latin typeface="Garamond" panose="02020404030301010803" pitchFamily="18" charset="0"/>
              </a:rPr>
              <a:t>StateStat</a:t>
            </a:r>
            <a:r>
              <a:rPr lang="en-US" sz="2400" b="1" dirty="0" smtClean="0">
                <a:latin typeface="Garamond" panose="02020404030301010803" pitchFamily="18" charset="0"/>
              </a:rPr>
              <a:t> templates – though some select </a:t>
            </a:r>
            <a:r>
              <a:rPr lang="en-US" sz="2400" b="1" dirty="0" err="1" smtClean="0">
                <a:latin typeface="Garamond" panose="02020404030301010803" pitchFamily="18" charset="0"/>
              </a:rPr>
              <a:t>StateStat</a:t>
            </a:r>
            <a:r>
              <a:rPr lang="en-US" sz="2400" b="1" dirty="0" smtClean="0">
                <a:latin typeface="Garamond" panose="02020404030301010803" pitchFamily="18" charset="0"/>
              </a:rPr>
              <a:t> data may move to the MFR submission template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Dashboard measures: monthly, quarterly or annually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Uploaded to the Open Data Portal 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Additional components, due August 19</a:t>
            </a:r>
          </a:p>
          <a:p>
            <a:pPr marL="1257300" lvl="2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SWOT Analysis </a:t>
            </a:r>
          </a:p>
          <a:p>
            <a:pPr marL="1257300" lvl="2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Customer Assessment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400" b="1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080" name="Picture 8" descr="C:\Users\cmatthews\Desktop\100515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43" y="38862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New Performance Reporting Procedure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914400"/>
            <a:ext cx="7162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 smtClean="0">
              <a:latin typeface="Garamond" panose="02020404030301010803" pitchFamily="18" charset="0"/>
            </a:endParaRPr>
          </a:p>
          <a:p>
            <a:r>
              <a:rPr lang="en-US" sz="2400" b="1" dirty="0" smtClean="0">
                <a:latin typeface="Garamond" panose="02020404030301010803" pitchFamily="18" charset="0"/>
              </a:rPr>
              <a:t>Department of Budget and Management</a:t>
            </a: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Managing For Results (MFR) measures: submitted annually in Excel format (provided by DBM in early summer), due August 19. </a:t>
            </a:r>
            <a:br>
              <a:rPr lang="en-US" sz="2400" b="1" dirty="0" smtClean="0">
                <a:latin typeface="Garamond" panose="02020404030301010803" pitchFamily="18" charset="0"/>
              </a:rPr>
            </a:br>
            <a:endParaRPr lang="en-US" sz="2000" b="1" dirty="0" smtClean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If the MFR submission process moves to the Open Data Portal, agencies will be notified no later than mid-May.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000" b="1" dirty="0">
              <a:latin typeface="Garamond" panose="02020404030301010803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Other </a:t>
            </a:r>
            <a:r>
              <a:rPr lang="en-US" sz="2400" b="1" dirty="0">
                <a:latin typeface="Garamond" panose="02020404030301010803" pitchFamily="18" charset="0"/>
              </a:rPr>
              <a:t>submission </a:t>
            </a:r>
            <a:r>
              <a:rPr lang="en-US" sz="2400" b="1" dirty="0" smtClean="0">
                <a:latin typeface="Garamond" panose="02020404030301010803" pitchFamily="18" charset="0"/>
              </a:rPr>
              <a:t>components due August 19:</a:t>
            </a:r>
            <a:endParaRPr lang="en-US" sz="2400" b="1" dirty="0">
              <a:latin typeface="Garamond" panose="02020404030301010803" pitchFamily="18" charset="0"/>
            </a:endParaRPr>
          </a:p>
          <a:p>
            <a:pPr marL="1257300" lvl="2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Performance Discussion</a:t>
            </a:r>
          </a:p>
          <a:p>
            <a:pPr marL="1257300" lvl="2" indent="-342900" fontAlgn="base">
              <a:buFont typeface="Wingdings" panose="05000000000000000000" pitchFamily="2" charset="2"/>
              <a:buChar char="ü"/>
            </a:pPr>
            <a:r>
              <a:rPr lang="en-US" sz="2400" b="1" dirty="0" smtClean="0">
                <a:latin typeface="Garamond" panose="02020404030301010803" pitchFamily="18" charset="0"/>
              </a:rPr>
              <a:t>Data </a:t>
            </a:r>
            <a:r>
              <a:rPr lang="en-US" sz="2400" b="1" dirty="0">
                <a:latin typeface="Garamond" panose="02020404030301010803" pitchFamily="18" charset="0"/>
              </a:rPr>
              <a:t>Definitions and Controls</a:t>
            </a:r>
          </a:p>
          <a:p>
            <a:pPr marL="1257300" lvl="2" indent="-342900" fontAlgn="base">
              <a:buFont typeface="Wingdings" panose="05000000000000000000" pitchFamily="2" charset="2"/>
              <a:buChar char="ü"/>
            </a:pPr>
            <a:r>
              <a:rPr lang="en-US" sz="2400" b="1" dirty="0">
                <a:latin typeface="Garamond" panose="02020404030301010803" pitchFamily="18" charset="0"/>
              </a:rPr>
              <a:t>Certification </a:t>
            </a:r>
            <a:r>
              <a:rPr lang="en-US" sz="2400" b="1" dirty="0" smtClean="0">
                <a:latin typeface="Garamond" panose="02020404030301010803" pitchFamily="18" charset="0"/>
              </a:rPr>
              <a:t>Statement</a:t>
            </a: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89715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SWOT Analysis (Office of Performance Improvement)</a:t>
            </a: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320411" y="1615973"/>
            <a:ext cx="1366389" cy="1875204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Internal Factors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47271595"/>
              </p:ext>
            </p:extLst>
          </p:nvPr>
        </p:nvGraphicFramePr>
        <p:xfrm>
          <a:off x="1328093" y="1543456"/>
          <a:ext cx="58674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235332" y="1449522"/>
            <a:ext cx="108234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50" dirty="0" smtClean="0">
                <a:ln w="0"/>
                <a:solidFill>
                  <a:schemeClr val="bg2">
                    <a:alpha val="3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</a:t>
            </a:r>
            <a:endParaRPr lang="en-US" sz="12500" b="1" cap="none" spc="50" dirty="0">
              <a:ln w="0"/>
              <a:solidFill>
                <a:schemeClr val="bg2">
                  <a:alpha val="3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343" y="210804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Strengths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5643" y="1472520"/>
            <a:ext cx="1794081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50" dirty="0" smtClean="0">
                <a:ln w="0"/>
                <a:solidFill>
                  <a:schemeClr val="bg2">
                    <a:alpha val="26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</a:t>
            </a:r>
            <a:endParaRPr lang="en-US" sz="12500" b="1" cap="none" spc="50" dirty="0">
              <a:ln w="0"/>
              <a:solidFill>
                <a:schemeClr val="bg2">
                  <a:alpha val="26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4306" y="2144664"/>
            <a:ext cx="292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Weaknesses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7398" y="3399204"/>
            <a:ext cx="1438215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50" dirty="0" smtClean="0">
                <a:ln w="0"/>
                <a:solidFill>
                  <a:schemeClr val="bg2">
                    <a:alpha val="3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</a:t>
            </a:r>
            <a:endParaRPr lang="en-US" sz="12500" b="1" cap="none" spc="50" dirty="0">
              <a:ln w="0"/>
              <a:solidFill>
                <a:schemeClr val="bg2">
                  <a:alpha val="3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171" y="4120899"/>
            <a:ext cx="330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Opportunities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3110" y="3436096"/>
            <a:ext cx="1260280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50" dirty="0" smtClean="0">
                <a:ln w="0"/>
                <a:solidFill>
                  <a:schemeClr val="bg2">
                    <a:alpha val="3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</a:t>
            </a:r>
            <a:endParaRPr lang="en-US" sz="12500" b="1" cap="none" spc="50" dirty="0">
              <a:ln w="0"/>
              <a:solidFill>
                <a:schemeClr val="bg2">
                  <a:alpha val="3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2700" y="4142335"/>
            <a:ext cx="292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Threats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315200" y="3581400"/>
            <a:ext cx="1371600" cy="1833740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External Factors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Pentagon 15"/>
          <p:cNvSpPr/>
          <p:nvPr/>
        </p:nvSpPr>
        <p:spPr>
          <a:xfrm rot="5400000">
            <a:off x="5081884" y="5064056"/>
            <a:ext cx="1090843" cy="2285999"/>
          </a:xfrm>
          <a:prstGeom prst="homePlate">
            <a:avLst>
              <a:gd name="adj" fmla="val 43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2544" y="5866660"/>
            <a:ext cx="117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 rot="5400000">
            <a:off x="2340378" y="5064056"/>
            <a:ext cx="1090843" cy="2285999"/>
          </a:xfrm>
          <a:prstGeom prst="homePlate">
            <a:avLst>
              <a:gd name="adj" fmla="val 4333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5642" y="5866660"/>
            <a:ext cx="117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776174"/>
            <a:ext cx="8749140" cy="381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Detail on Submission Requirements </a:t>
            </a:r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14400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anose="02020404030301010803" pitchFamily="18" charset="0"/>
              </a:rPr>
              <a:t>SWOT Analysis (Office of Performance Improvement)</a:t>
            </a:r>
            <a:r>
              <a:rPr lang="en-US" dirty="0">
                <a:latin typeface="Garamond" panose="02020404030301010803" pitchFamily="18" charset="0"/>
              </a:rPr>
              <a:t/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 smtClean="0">
                <a:latin typeface="Garamond" panose="02020404030301010803" pitchFamily="18" charset="0"/>
              </a:rPr>
              <a:t/>
            </a:r>
            <a:br>
              <a:rPr lang="en-US" sz="2000" dirty="0" smtClean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29FB-10B7-43E9-89E0-765C03F300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3041</TotalTime>
  <Words>1197</Words>
  <Application>Microsoft Office PowerPoint</Application>
  <PresentationFormat>On-screen Show (4:3)</PresentationFormat>
  <Paragraphs>336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Garamond</vt:lpstr>
      <vt:lpstr>Impact</vt:lpstr>
      <vt:lpstr>Times New Roman</vt:lpstr>
      <vt:lpstr>Wingdings</vt:lpstr>
      <vt:lpstr>NewsPrint</vt:lpstr>
      <vt:lpstr>Managing for Results  Strategic Planning Training for State Agencies   March 7, 2016 </vt:lpstr>
      <vt:lpstr>PowerPoint Presentation</vt:lpstr>
      <vt:lpstr>PowerPoint Presentation</vt:lpstr>
      <vt:lpstr>PowerPoint Presentation</vt:lpstr>
      <vt:lpstr>What Do You Want To Get From This Training?</vt:lpstr>
      <vt:lpstr>New Performance Reporting Procedure</vt:lpstr>
      <vt:lpstr>New Performance Reporting Procedure</vt:lpstr>
      <vt:lpstr>Detail on Submission Requirements </vt:lpstr>
      <vt:lpstr>Detail on Submission Requirements </vt:lpstr>
      <vt:lpstr>Detail on Submission Requirements </vt:lpstr>
      <vt:lpstr>Detail on Submission Requirements </vt:lpstr>
      <vt:lpstr>Performance Discussion (continued)</vt:lpstr>
      <vt:lpstr>Detail on Submission Requirements </vt:lpstr>
      <vt:lpstr>Detail on Submission Requirements </vt:lpstr>
      <vt:lpstr>Detail on Submission Requirements </vt:lpstr>
      <vt:lpstr>Detail on Submission Requirements </vt:lpstr>
      <vt:lpstr>Data Definitions and Controls (Continued) </vt:lpstr>
      <vt:lpstr>Data Definitions and Controls (Continued)</vt:lpstr>
      <vt:lpstr>PowerPoint Presentation</vt:lpstr>
      <vt:lpstr>Managing for Results Strategic Plan </vt:lpstr>
      <vt:lpstr>Managing for Results Strategic Plan </vt:lpstr>
      <vt:lpstr>Managing for Results Strategic Plan </vt:lpstr>
      <vt:lpstr>Managing for Results Strategic Plan </vt:lpstr>
      <vt:lpstr>Managing for Results Strategic Plan </vt:lpstr>
      <vt:lpstr>Managing for Results Strategic Plan </vt:lpstr>
      <vt:lpstr>Goals (Continued)</vt:lpstr>
      <vt:lpstr>Goals (Continued)</vt:lpstr>
      <vt:lpstr>Managing for Results Strategic Plan </vt:lpstr>
      <vt:lpstr>Objectives (Continued)</vt:lpstr>
      <vt:lpstr>Objectives (Continued)</vt:lpstr>
      <vt:lpstr>Managing for Results Strategic Plan </vt:lpstr>
      <vt:lpstr>Managing for Results Strategic Plan </vt:lpstr>
      <vt:lpstr>Performance Metrics (Continued)</vt:lpstr>
      <vt:lpstr>Thank you!  What did we miss that you wanted to get out of the training session today?  </vt:lpstr>
    </vt:vector>
  </TitlesOfParts>
  <Company>State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Carissa Matthews</dc:creator>
  <cp:lastModifiedBy>Laura Bruner</cp:lastModifiedBy>
  <cp:revision>162</cp:revision>
  <cp:lastPrinted>2016-03-05T18:42:20Z</cp:lastPrinted>
  <dcterms:created xsi:type="dcterms:W3CDTF">2015-01-26T19:02:58Z</dcterms:created>
  <dcterms:modified xsi:type="dcterms:W3CDTF">2016-04-06T16:05:42Z</dcterms:modified>
</cp:coreProperties>
</file>